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17-2-2016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planten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7997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Alchemilla</a:t>
            </a:r>
            <a:r>
              <a:rPr lang="nl-NL" dirty="0" smtClean="0"/>
              <a:t> </a:t>
            </a:r>
            <a:r>
              <a:rPr lang="nl-NL" dirty="0" err="1" smtClean="0"/>
              <a:t>erythropoda</a:t>
            </a:r>
            <a:endParaRPr lang="nl-NL" dirty="0"/>
          </a:p>
        </p:txBody>
      </p:sp>
      <p:pic>
        <p:nvPicPr>
          <p:cNvPr id="7170" name="Picture 2" descr="http://www.drought-tolerantplants.co.uk/images/alchemilla-erythropo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864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7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Aster alpinus/ Alpenaster</a:t>
            </a:r>
            <a:endParaRPr lang="nl-NL" dirty="0"/>
          </a:p>
        </p:txBody>
      </p:sp>
      <p:pic>
        <p:nvPicPr>
          <p:cNvPr id="8194" name="Picture 2" descr="http://www.fabiovisentin.com/photography/photo/14/aster-alpinus-46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0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Aster </a:t>
            </a:r>
            <a:r>
              <a:rPr lang="nl-NL" dirty="0" err="1" smtClean="0"/>
              <a:t>ericoides</a:t>
            </a:r>
            <a:r>
              <a:rPr lang="nl-NL" dirty="0" smtClean="0"/>
              <a:t>/ Aster</a:t>
            </a:r>
            <a:endParaRPr lang="nl-NL" dirty="0"/>
          </a:p>
        </p:txBody>
      </p:sp>
      <p:pic>
        <p:nvPicPr>
          <p:cNvPr id="9218" name="Picture 2" descr="http://www.fabiovisentin.com/photography/photo/14/heath_aster%20_ericoides46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327915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fabiovisentin.com/photography/photo/14/heath_aster%20_ericoides46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494" y="3482685"/>
            <a:ext cx="4271797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8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12. Aster </a:t>
            </a:r>
            <a:r>
              <a:rPr lang="nl-NL" dirty="0" err="1" smtClean="0"/>
              <a:t>Dumosus</a:t>
            </a:r>
            <a:r>
              <a:rPr lang="nl-NL" dirty="0" smtClean="0"/>
              <a:t> Hybriden / Aster</a:t>
            </a:r>
            <a:endParaRPr lang="nl-NL" dirty="0"/>
          </a:p>
        </p:txBody>
      </p:sp>
      <p:pic>
        <p:nvPicPr>
          <p:cNvPr id="10242" name="Picture 2" descr="http://lve-baumschule.de/i/pflanzen/Aster-Dumosus-Hybride-Wachsenburg__59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575" y="1916832"/>
            <a:ext cx="5267325" cy="46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heobsessedgardener.weebly.com/uploads/1/0/6/7/10676914/7702674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409918"/>
            <a:ext cx="3224212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00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13. Aster novae – </a:t>
            </a:r>
            <a:r>
              <a:rPr lang="nl-NL" dirty="0" err="1" smtClean="0"/>
              <a:t>angliae</a:t>
            </a:r>
            <a:r>
              <a:rPr lang="nl-NL" dirty="0" smtClean="0"/>
              <a:t> / Herfstaster</a:t>
            </a:r>
            <a:endParaRPr lang="nl-NL" dirty="0"/>
          </a:p>
        </p:txBody>
      </p:sp>
      <p:pic>
        <p:nvPicPr>
          <p:cNvPr id="11266" name="Picture 2" descr="http://donnallong.files.wordpress.com/2011/04/img_0662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9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14. Campanula </a:t>
            </a:r>
            <a:r>
              <a:rPr lang="nl-NL" dirty="0" err="1" smtClean="0"/>
              <a:t>carpatica</a:t>
            </a:r>
            <a:r>
              <a:rPr lang="nl-NL" dirty="0" smtClean="0"/>
              <a:t>/ Karpatenklokje</a:t>
            </a:r>
            <a:endParaRPr lang="nl-NL" dirty="0"/>
          </a:p>
        </p:txBody>
      </p:sp>
      <p:pic>
        <p:nvPicPr>
          <p:cNvPr id="12290" name="Picture 2" descr="http://upload.wikimedia.org/wikipedia/commons/f/f3/Campanula_carpatica_a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1772816"/>
            <a:ext cx="5223729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upload.wikimedia.org/wikipedia/commons/0/0a/Campanula_carpatica-bl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695733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15. Campanula </a:t>
            </a:r>
            <a:r>
              <a:rPr lang="nl-NL" dirty="0" err="1" smtClean="0"/>
              <a:t>glomerata</a:t>
            </a:r>
            <a:r>
              <a:rPr lang="nl-NL" dirty="0" smtClean="0"/>
              <a:t> ‘</a:t>
            </a:r>
            <a:r>
              <a:rPr lang="nl-NL" dirty="0" err="1" smtClean="0"/>
              <a:t>Superba</a:t>
            </a:r>
            <a:r>
              <a:rPr lang="nl-NL" dirty="0" smtClean="0"/>
              <a:t>’/ Kluwenklokje</a:t>
            </a:r>
            <a:endParaRPr lang="nl-NL" dirty="0"/>
          </a:p>
        </p:txBody>
      </p:sp>
      <p:pic>
        <p:nvPicPr>
          <p:cNvPr id="13314" name="Picture 2" descr="http://birdbrainsanddogtales.files.wordpress.com/2012/06/tall-blue-campanula-glomerata-super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438518"/>
            <a:ext cx="3744416" cy="53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2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16. Campanula </a:t>
            </a:r>
            <a:r>
              <a:rPr lang="nl-NL" dirty="0" err="1" smtClean="0"/>
              <a:t>lactiflora</a:t>
            </a:r>
            <a:r>
              <a:rPr lang="nl-NL" dirty="0" smtClean="0"/>
              <a:t> / Klokjesbloem</a:t>
            </a:r>
            <a:endParaRPr lang="nl-NL" dirty="0"/>
          </a:p>
        </p:txBody>
      </p:sp>
      <p:pic>
        <p:nvPicPr>
          <p:cNvPr id="14338" name="Picture 2" descr="http://upload.wikimedia.org/wikipedia/commons/2/2f/Campanula_lactiflora_Loddon_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48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17. Campanula </a:t>
            </a:r>
            <a:r>
              <a:rPr lang="nl-NL" dirty="0" err="1" smtClean="0"/>
              <a:t>persicifolia</a:t>
            </a:r>
            <a:r>
              <a:rPr lang="nl-NL" dirty="0" smtClean="0"/>
              <a:t>/ Perzikklokje</a:t>
            </a:r>
            <a:endParaRPr lang="nl-NL" dirty="0"/>
          </a:p>
        </p:txBody>
      </p:sp>
      <p:pic>
        <p:nvPicPr>
          <p:cNvPr id="15362" name="Picture 2" descr="http://www.alpine-seeds.com/garden/Campanula%20persicifol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023540" cy="53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0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18. Campanula </a:t>
            </a:r>
            <a:r>
              <a:rPr lang="nl-NL" dirty="0" err="1" smtClean="0"/>
              <a:t>portenschlagiana</a:t>
            </a:r>
            <a:r>
              <a:rPr lang="nl-NL" dirty="0" smtClean="0"/>
              <a:t> / Klokjesbloem</a:t>
            </a:r>
            <a:endParaRPr lang="nl-NL" dirty="0"/>
          </a:p>
        </p:txBody>
      </p:sp>
      <p:pic>
        <p:nvPicPr>
          <p:cNvPr id="16386" name="Picture 2" descr="http://upload.wikimedia.org/wikipedia/commons/0/0e/Campanula_portenschlagiana_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9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1. </a:t>
            </a:r>
            <a:r>
              <a:rPr lang="nl-NL" dirty="0" err="1" smtClean="0"/>
              <a:t>Aconitum</a:t>
            </a:r>
            <a:r>
              <a:rPr lang="nl-NL" dirty="0" smtClean="0"/>
              <a:t> </a:t>
            </a:r>
            <a:r>
              <a:rPr lang="nl-NL" dirty="0" err="1" smtClean="0"/>
              <a:t>cammarum</a:t>
            </a:r>
            <a:r>
              <a:rPr lang="nl-NL" dirty="0" smtClean="0"/>
              <a:t> ‘</a:t>
            </a:r>
            <a:r>
              <a:rPr lang="nl-NL" dirty="0" err="1" smtClean="0"/>
              <a:t>Bicolor</a:t>
            </a:r>
            <a:r>
              <a:rPr lang="nl-NL" dirty="0" smtClean="0"/>
              <a:t>’/ Monnikskap</a:t>
            </a:r>
            <a:endParaRPr lang="nl-NL" dirty="0"/>
          </a:p>
        </p:txBody>
      </p:sp>
      <p:pic>
        <p:nvPicPr>
          <p:cNvPr id="61442" name="Picture 2" descr="http://www.thegardencentregroup.co.uk/product-media/7CI/1260/1260/0850054754p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869159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7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19. Campanula </a:t>
            </a:r>
            <a:r>
              <a:rPr lang="nl-NL" dirty="0" err="1" smtClean="0"/>
              <a:t>poscharskyana</a:t>
            </a:r>
            <a:r>
              <a:rPr lang="nl-NL" dirty="0" smtClean="0"/>
              <a:t> / Klokjesbloem</a:t>
            </a:r>
            <a:endParaRPr lang="nl-NL" dirty="0"/>
          </a:p>
        </p:txBody>
      </p:sp>
      <p:pic>
        <p:nvPicPr>
          <p:cNvPr id="17410" name="Picture 2" descr="http://www.florafinder.com/LargePhotos/D7/Campanula_poscharskyana_Blue_Waterfall-1F1E749A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57009" cy="32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natuurfotoalbum.eu/map/watermark.php?file=997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37997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9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20. </a:t>
            </a:r>
            <a:r>
              <a:rPr lang="nl-NL" dirty="0" err="1" smtClean="0"/>
              <a:t>Centaurea</a:t>
            </a:r>
            <a:r>
              <a:rPr lang="nl-NL" dirty="0" smtClean="0"/>
              <a:t> </a:t>
            </a:r>
            <a:r>
              <a:rPr lang="nl-NL" dirty="0" err="1" smtClean="0"/>
              <a:t>dealbata</a:t>
            </a:r>
            <a:r>
              <a:rPr lang="nl-NL" dirty="0" smtClean="0"/>
              <a:t> / Korenbloem</a:t>
            </a:r>
            <a:endParaRPr lang="nl-NL" dirty="0"/>
          </a:p>
        </p:txBody>
      </p:sp>
      <p:pic>
        <p:nvPicPr>
          <p:cNvPr id="18434" name="Picture 2" descr="http://upload.wikimedia.org/wikipedia/commons/7/7c/Centaurea_dealbata_flow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upload.wikimedia.org/wikipedia/commons/6/6f/Centaurea_dealbata_var._steenbergii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848" y="3573016"/>
            <a:ext cx="4070251" cy="30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75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21. </a:t>
            </a:r>
            <a:r>
              <a:rPr lang="nl-NL" dirty="0" err="1" smtClean="0"/>
              <a:t>Centaurea</a:t>
            </a:r>
            <a:r>
              <a:rPr lang="nl-NL" dirty="0" smtClean="0"/>
              <a:t> </a:t>
            </a:r>
            <a:r>
              <a:rPr lang="nl-NL" dirty="0" err="1" smtClean="0"/>
              <a:t>montana</a:t>
            </a:r>
            <a:r>
              <a:rPr lang="nl-NL" dirty="0" smtClean="0"/>
              <a:t> / Bergkorenbloem</a:t>
            </a:r>
            <a:endParaRPr lang="nl-NL" dirty="0"/>
          </a:p>
        </p:txBody>
      </p:sp>
      <p:pic>
        <p:nvPicPr>
          <p:cNvPr id="19458" name="Picture 2" descr="http://upload.wikimedia.org/wikipedia/commons/c/c9/Centaurea_montana_clu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upload.wikimedia.org/wikipedia/commons/f/f3/Centaurea_Montana_Luc_Viatou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384376" cy="319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46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22. </a:t>
            </a:r>
            <a:r>
              <a:rPr lang="nl-NL" dirty="0" err="1" smtClean="0"/>
              <a:t>Centaurea</a:t>
            </a:r>
            <a:r>
              <a:rPr lang="nl-NL" dirty="0" smtClean="0"/>
              <a:t> </a:t>
            </a:r>
            <a:r>
              <a:rPr lang="nl-NL" dirty="0" err="1" smtClean="0"/>
              <a:t>macrocephala</a:t>
            </a:r>
            <a:r>
              <a:rPr lang="nl-NL" dirty="0" smtClean="0"/>
              <a:t>/ Korenbloem</a:t>
            </a:r>
            <a:endParaRPr lang="nl-NL" dirty="0"/>
          </a:p>
        </p:txBody>
      </p:sp>
      <p:pic>
        <p:nvPicPr>
          <p:cNvPr id="20482" name="Picture 2" descr="http://3.bp.blogspot.com/_l8-ewpJgxOI/TADuT2tx-CI/AAAAAAAAC7c/zLZGi5k-22A/s1600/dscn14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28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23. </a:t>
            </a:r>
            <a:r>
              <a:rPr lang="nl-NL" dirty="0" err="1" smtClean="0"/>
              <a:t>Coreopsis</a:t>
            </a:r>
            <a:r>
              <a:rPr lang="nl-NL" dirty="0" smtClean="0"/>
              <a:t> </a:t>
            </a:r>
            <a:r>
              <a:rPr lang="nl-NL" dirty="0" err="1" smtClean="0"/>
              <a:t>rosea</a:t>
            </a:r>
            <a:r>
              <a:rPr lang="nl-NL" dirty="0" smtClean="0"/>
              <a:t> ‘American Dream’/ Meisjesogen</a:t>
            </a:r>
            <a:endParaRPr lang="nl-NL" dirty="0"/>
          </a:p>
        </p:txBody>
      </p:sp>
      <p:pic>
        <p:nvPicPr>
          <p:cNvPr id="21506" name="Picture 2" descr="http://pottersroadnursery.com/wp-content/uploads/2011/04/C.-American-Dreams-21-e13044815745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217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9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24. </a:t>
            </a:r>
            <a:r>
              <a:rPr lang="nl-NL" dirty="0" err="1" smtClean="0"/>
              <a:t>Coreopsis</a:t>
            </a:r>
            <a:r>
              <a:rPr lang="nl-NL" dirty="0" smtClean="0"/>
              <a:t> </a:t>
            </a:r>
            <a:r>
              <a:rPr lang="nl-NL" dirty="0" err="1" smtClean="0"/>
              <a:t>verticillata</a:t>
            </a:r>
            <a:r>
              <a:rPr lang="nl-NL" dirty="0" smtClean="0"/>
              <a:t> ‘</a:t>
            </a:r>
            <a:r>
              <a:rPr lang="nl-NL" dirty="0" err="1" smtClean="0"/>
              <a:t>Moonbeam</a:t>
            </a:r>
            <a:r>
              <a:rPr lang="nl-NL" dirty="0" smtClean="0"/>
              <a:t>’/ Meisjesogen</a:t>
            </a:r>
            <a:endParaRPr lang="nl-NL" dirty="0"/>
          </a:p>
        </p:txBody>
      </p:sp>
      <p:pic>
        <p:nvPicPr>
          <p:cNvPr id="22530" name="Picture 2" descr="http://northland-design.com/blog/wp-content/uploads/2012/06/Coreopsis_verticillata_Moonbe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76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25. </a:t>
            </a:r>
            <a:r>
              <a:rPr lang="nl-NL" dirty="0" err="1" smtClean="0"/>
              <a:t>Coreopsis</a:t>
            </a:r>
            <a:r>
              <a:rPr lang="nl-NL" dirty="0" smtClean="0"/>
              <a:t> </a:t>
            </a:r>
            <a:r>
              <a:rPr lang="nl-NL" dirty="0" err="1" smtClean="0"/>
              <a:t>lanceolata</a:t>
            </a:r>
            <a:r>
              <a:rPr lang="nl-NL" dirty="0" smtClean="0"/>
              <a:t> ‘</a:t>
            </a:r>
            <a:r>
              <a:rPr lang="nl-NL" dirty="0" err="1" smtClean="0"/>
              <a:t>Babygold</a:t>
            </a:r>
            <a:r>
              <a:rPr lang="nl-NL" dirty="0" smtClean="0"/>
              <a:t>’/ meisjesogen</a:t>
            </a:r>
            <a:endParaRPr lang="nl-NL" dirty="0"/>
          </a:p>
        </p:txBody>
      </p:sp>
      <p:pic>
        <p:nvPicPr>
          <p:cNvPr id="23554" name="Picture 2" descr="http://cms.gardenconnect.com/img/plantengids/SP105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20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26. </a:t>
            </a:r>
            <a:r>
              <a:rPr lang="nl-NL" dirty="0" err="1" smtClean="0"/>
              <a:t>Coreopsis</a:t>
            </a:r>
            <a:r>
              <a:rPr lang="nl-NL" dirty="0" smtClean="0"/>
              <a:t> </a:t>
            </a:r>
            <a:r>
              <a:rPr lang="nl-NL" dirty="0" err="1" smtClean="0"/>
              <a:t>grandiflora</a:t>
            </a:r>
            <a:r>
              <a:rPr lang="nl-NL" dirty="0" smtClean="0"/>
              <a:t> ‘</a:t>
            </a:r>
            <a:r>
              <a:rPr lang="nl-NL" dirty="0" err="1" smtClean="0"/>
              <a:t>Badengold</a:t>
            </a:r>
            <a:r>
              <a:rPr lang="nl-NL" dirty="0" smtClean="0"/>
              <a:t>’/ Meisjesogen</a:t>
            </a:r>
            <a:endParaRPr lang="nl-NL" dirty="0"/>
          </a:p>
        </p:txBody>
      </p:sp>
      <p:pic>
        <p:nvPicPr>
          <p:cNvPr id="24578" name="Picture 2" descr="http://cms.gardenconnect.com/img/plantengids/SP105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285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27. </a:t>
            </a:r>
            <a:r>
              <a:rPr lang="nl-NL" dirty="0" err="1" smtClean="0"/>
              <a:t>Delphinium</a:t>
            </a:r>
            <a:r>
              <a:rPr lang="nl-NL" dirty="0" smtClean="0"/>
              <a:t> Pacific Giant Hybriden/ Ridderspoor</a:t>
            </a:r>
            <a:endParaRPr lang="nl-NL" dirty="0"/>
          </a:p>
        </p:txBody>
      </p:sp>
      <p:pic>
        <p:nvPicPr>
          <p:cNvPr id="25602" name="Picture 2" descr="http://3.bp.blogspot.com/-AapzQoRHFrA/T_CT921XQ4I/AAAAAAAABE0/TWeVJ_LL8jc/s1600/P621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95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28. </a:t>
            </a:r>
            <a:r>
              <a:rPr lang="nl-NL" dirty="0" err="1" smtClean="0"/>
              <a:t>Delphinium</a:t>
            </a:r>
            <a:r>
              <a:rPr lang="nl-NL" dirty="0" smtClean="0"/>
              <a:t> </a:t>
            </a:r>
            <a:r>
              <a:rPr lang="nl-NL" dirty="0" err="1" smtClean="0"/>
              <a:t>ruysii</a:t>
            </a:r>
            <a:r>
              <a:rPr lang="nl-NL" dirty="0" smtClean="0"/>
              <a:t> ‘Pink </a:t>
            </a:r>
            <a:r>
              <a:rPr lang="nl-NL" dirty="0" err="1" smtClean="0"/>
              <a:t>Sensation</a:t>
            </a:r>
            <a:r>
              <a:rPr lang="nl-NL" dirty="0" smtClean="0"/>
              <a:t>’ / Ridderspoor</a:t>
            </a:r>
            <a:endParaRPr lang="nl-NL" dirty="0"/>
          </a:p>
        </p:txBody>
      </p:sp>
      <p:pic>
        <p:nvPicPr>
          <p:cNvPr id="26626" name="Picture 2" descr="http://www.jandenhertog.nl/bomenzoeker/share/plantgroot/73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710071"/>
            <a:ext cx="2423920" cy="49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vivaipriola.it/wp-content/themes/x_lapriola/piante/cartimgs/DE20920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990" y="1700808"/>
            <a:ext cx="2954696" cy="49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0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2. </a:t>
            </a:r>
            <a:r>
              <a:rPr lang="nl-NL" dirty="0" err="1" smtClean="0"/>
              <a:t>Aconitum</a:t>
            </a:r>
            <a:r>
              <a:rPr lang="nl-NL" dirty="0" smtClean="0"/>
              <a:t> </a:t>
            </a:r>
            <a:r>
              <a:rPr lang="nl-NL" dirty="0" err="1" smtClean="0"/>
              <a:t>carmichaelii</a:t>
            </a:r>
            <a:r>
              <a:rPr lang="nl-NL" dirty="0" smtClean="0"/>
              <a:t> ‘</a:t>
            </a:r>
            <a:r>
              <a:rPr lang="nl-NL" dirty="0" err="1" smtClean="0"/>
              <a:t>Arendsii</a:t>
            </a:r>
            <a:r>
              <a:rPr lang="nl-NL" dirty="0" smtClean="0"/>
              <a:t>’/ Monnikskap</a:t>
            </a:r>
            <a:endParaRPr lang="nl-NL" dirty="0"/>
          </a:p>
        </p:txBody>
      </p:sp>
      <p:pic>
        <p:nvPicPr>
          <p:cNvPr id="62468" name="Picture 4" descr="http://hettuincentrum.nl/product_images/g/115/Aconitum_carm._Arendsii__04865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38469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http://www.thepavilion.ie/shop/product_images/r/aconitum%20arendsii__539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38469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4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29. </a:t>
            </a:r>
            <a:r>
              <a:rPr lang="nl-NL" dirty="0" err="1" smtClean="0"/>
              <a:t>Dicentra</a:t>
            </a:r>
            <a:r>
              <a:rPr lang="nl-NL" dirty="0" smtClean="0"/>
              <a:t> </a:t>
            </a:r>
            <a:r>
              <a:rPr lang="nl-NL" dirty="0" err="1" smtClean="0"/>
              <a:t>formosa</a:t>
            </a:r>
            <a:r>
              <a:rPr lang="nl-NL" dirty="0" smtClean="0"/>
              <a:t> ‘Langtrees’/ Gebroken hartje</a:t>
            </a:r>
            <a:endParaRPr lang="nl-NL" dirty="0"/>
          </a:p>
        </p:txBody>
      </p:sp>
      <p:pic>
        <p:nvPicPr>
          <p:cNvPr id="27650" name="Picture 2" descr="http://www.ericspies.nl/images/shop/groot/4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15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30. </a:t>
            </a:r>
            <a:r>
              <a:rPr lang="nl-NL" dirty="0" err="1" smtClean="0"/>
              <a:t>Dicentra</a:t>
            </a:r>
            <a:r>
              <a:rPr lang="nl-NL" dirty="0" smtClean="0"/>
              <a:t> </a:t>
            </a:r>
            <a:r>
              <a:rPr lang="nl-NL" dirty="0" err="1" smtClean="0"/>
              <a:t>formosa</a:t>
            </a:r>
            <a:r>
              <a:rPr lang="nl-NL" dirty="0" smtClean="0"/>
              <a:t> ‘</a:t>
            </a:r>
            <a:r>
              <a:rPr lang="nl-NL" dirty="0" err="1" smtClean="0"/>
              <a:t>Luxuriant</a:t>
            </a:r>
            <a:r>
              <a:rPr lang="nl-NL" dirty="0" smtClean="0"/>
              <a:t>’/ Gebroken hartje</a:t>
            </a:r>
            <a:endParaRPr lang="nl-NL" dirty="0"/>
          </a:p>
        </p:txBody>
      </p:sp>
      <p:pic>
        <p:nvPicPr>
          <p:cNvPr id="28674" name="Picture 2" descr="http://stauder.no/sortsliste/sorter_c_e/content/text_ae695154-313f-462c-8776-201f2ef1d831/1288608014484/dicentra_formosa_luxurian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lh3.ggpht.com/-Icxk8jJZZaY/SzABnLdq2pI/AAAAAAAAKzM/pk5s4q05tsQ/IMG_165116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077073"/>
            <a:ext cx="3757650" cy="25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056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31. </a:t>
            </a:r>
            <a:r>
              <a:rPr lang="nl-NL" dirty="0" err="1" smtClean="0"/>
              <a:t>Dicentra</a:t>
            </a:r>
            <a:r>
              <a:rPr lang="nl-NL" dirty="0" smtClean="0"/>
              <a:t> </a:t>
            </a:r>
            <a:r>
              <a:rPr lang="nl-NL" dirty="0" err="1" smtClean="0"/>
              <a:t>spectabilis</a:t>
            </a:r>
            <a:endParaRPr lang="nl-NL" dirty="0"/>
          </a:p>
        </p:txBody>
      </p:sp>
      <p:pic>
        <p:nvPicPr>
          <p:cNvPr id="29698" name="Picture 2" descr="http://upload.wikimedia.org/wikipedia/commons/4/47/Dicentra-spectabili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68294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21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32. Echinacea </a:t>
            </a:r>
            <a:r>
              <a:rPr lang="nl-NL" dirty="0" err="1" smtClean="0"/>
              <a:t>purpurea</a:t>
            </a:r>
            <a:r>
              <a:rPr lang="nl-NL" dirty="0" smtClean="0"/>
              <a:t> ‘Magnus’/ Rode zonnehoed</a:t>
            </a:r>
            <a:endParaRPr lang="nl-NL" dirty="0"/>
          </a:p>
        </p:txBody>
      </p:sp>
      <p:pic>
        <p:nvPicPr>
          <p:cNvPr id="30722" name="Picture 2" descr="http://www.jeltingatuin.nl/images/tuin%202008%202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641443"/>
            <a:ext cx="3868823" cy="51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46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33. Echinacea </a:t>
            </a:r>
            <a:r>
              <a:rPr lang="nl-NL" dirty="0" err="1" smtClean="0"/>
              <a:t>purpurea</a:t>
            </a:r>
            <a:r>
              <a:rPr lang="nl-NL" dirty="0" smtClean="0"/>
              <a:t> ‘White Swan’/  Zonnehoed</a:t>
            </a:r>
            <a:endParaRPr lang="nl-NL" dirty="0"/>
          </a:p>
        </p:txBody>
      </p:sp>
      <p:pic>
        <p:nvPicPr>
          <p:cNvPr id="31746" name="Picture 2" descr="http://upload.wikimedia.org/wikipedia/commons/3/39/Echinacea_purpurea_'White_Swan'_(in_a_flowerbed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13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34. </a:t>
            </a:r>
            <a:r>
              <a:rPr lang="nl-NL" dirty="0" err="1" smtClean="0"/>
              <a:t>Eupatorium</a:t>
            </a:r>
            <a:r>
              <a:rPr lang="nl-NL" dirty="0" smtClean="0"/>
              <a:t>  </a:t>
            </a:r>
            <a:r>
              <a:rPr lang="nl-NL" dirty="0" err="1" smtClean="0"/>
              <a:t>cannabinum</a:t>
            </a:r>
            <a:r>
              <a:rPr lang="nl-NL" dirty="0" smtClean="0"/>
              <a:t>/ Koninginnekruid, Leverkruid</a:t>
            </a:r>
            <a:endParaRPr lang="nl-NL" dirty="0"/>
          </a:p>
        </p:txBody>
      </p:sp>
      <p:pic>
        <p:nvPicPr>
          <p:cNvPr id="32770" name="Picture 2" descr="https://www.kuleuven-kulak.be/kulakbiocampus/lage%20planten/Eupatorium%20cannabinum%20-%20Koninginnenkruid/Eupatorium%20cannabinum-07-koninginnekruid3-B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35. </a:t>
            </a:r>
            <a:r>
              <a:rPr lang="nl-NL" dirty="0" err="1" smtClean="0"/>
              <a:t>Eupatorium</a:t>
            </a:r>
            <a:r>
              <a:rPr lang="nl-NL" dirty="0" smtClean="0"/>
              <a:t> </a:t>
            </a:r>
            <a:r>
              <a:rPr lang="nl-NL" dirty="0" err="1" smtClean="0"/>
              <a:t>maculatum</a:t>
            </a:r>
            <a:r>
              <a:rPr lang="nl-NL" dirty="0" smtClean="0"/>
              <a:t>/ Koninginnekruid, Leverkruid</a:t>
            </a:r>
            <a:endParaRPr lang="nl-NL" dirty="0"/>
          </a:p>
        </p:txBody>
      </p:sp>
      <p:pic>
        <p:nvPicPr>
          <p:cNvPr id="33794" name="Picture 2" descr="http://lindenland.files.wordpress.com/2012/02/eupatorium_purpure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646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36. </a:t>
            </a:r>
            <a:r>
              <a:rPr lang="nl-NL" dirty="0" err="1" smtClean="0"/>
              <a:t>Eupatorium</a:t>
            </a:r>
            <a:r>
              <a:rPr lang="nl-NL" dirty="0" smtClean="0"/>
              <a:t> </a:t>
            </a:r>
            <a:r>
              <a:rPr lang="nl-NL" dirty="0" err="1" smtClean="0"/>
              <a:t>rugosum</a:t>
            </a:r>
            <a:r>
              <a:rPr lang="nl-NL" dirty="0" smtClean="0"/>
              <a:t> ‘Chocolate’/ Koninginnekruid/ Leverkruid</a:t>
            </a:r>
            <a:endParaRPr lang="nl-NL" dirty="0"/>
          </a:p>
        </p:txBody>
      </p:sp>
      <p:pic>
        <p:nvPicPr>
          <p:cNvPr id="34818" name="Picture 2" descr="http://www.hortuscarmeli.ms/kertinaplo/2011-07-23-kert/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6448425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www.heavypetal.ca/uploads/archived/IMG_1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526" y="3914205"/>
            <a:ext cx="3716305" cy="27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75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37.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amygdaloides</a:t>
            </a:r>
            <a:r>
              <a:rPr lang="nl-NL" dirty="0" smtClean="0"/>
              <a:t> ‘</a:t>
            </a:r>
            <a:r>
              <a:rPr lang="nl-NL" dirty="0" err="1" smtClean="0"/>
              <a:t>Purpurea</a:t>
            </a:r>
            <a:r>
              <a:rPr lang="nl-NL" dirty="0" smtClean="0"/>
              <a:t>’/ Wolfsmelk</a:t>
            </a:r>
            <a:endParaRPr lang="nl-NL" dirty="0"/>
          </a:p>
        </p:txBody>
      </p:sp>
      <p:pic>
        <p:nvPicPr>
          <p:cNvPr id="35842" name="Picture 2" descr="http://www.perryhillnurseries.co.uk/Catalogue/Perennials/images/EuphorbiaRedwing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651302"/>
            <a:ext cx="3851920" cy="512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31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38.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amygdaloides</a:t>
            </a:r>
            <a:r>
              <a:rPr lang="nl-NL" dirty="0" smtClean="0"/>
              <a:t> var. </a:t>
            </a:r>
            <a:r>
              <a:rPr lang="nl-NL" dirty="0" err="1"/>
              <a:t>r</a:t>
            </a:r>
            <a:r>
              <a:rPr lang="nl-NL" dirty="0" err="1" smtClean="0"/>
              <a:t>obbiae</a:t>
            </a:r>
            <a:r>
              <a:rPr lang="nl-NL" dirty="0" smtClean="0"/>
              <a:t>/ Wolfsmelk</a:t>
            </a:r>
            <a:endParaRPr lang="nl-NL" dirty="0"/>
          </a:p>
        </p:txBody>
      </p:sp>
      <p:pic>
        <p:nvPicPr>
          <p:cNvPr id="36866" name="Picture 2" descr="http://www.ca.uky.edu/HLA/Dunwell/Euphorbiaamygdaloidesvarrobbi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47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1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3. </a:t>
            </a:r>
            <a:r>
              <a:rPr lang="nl-NL" dirty="0" err="1" smtClean="0"/>
              <a:t>Aconitum</a:t>
            </a:r>
            <a:r>
              <a:rPr lang="nl-NL" dirty="0" smtClean="0"/>
              <a:t> ‘</a:t>
            </a:r>
            <a:r>
              <a:rPr lang="nl-NL" dirty="0" err="1" smtClean="0"/>
              <a:t>lamarckii</a:t>
            </a:r>
            <a:r>
              <a:rPr lang="nl-NL" dirty="0" smtClean="0"/>
              <a:t>’/ Monnikskap</a:t>
            </a:r>
            <a:endParaRPr lang="nl-NL" dirty="0"/>
          </a:p>
        </p:txBody>
      </p:sp>
      <p:pic>
        <p:nvPicPr>
          <p:cNvPr id="1026" name="Picture 2" descr="http://4.bp.blogspot.com/-QR3Y17XzJ8w/T153Dsb0ikI/AAAAAAAABWk/c4AYb4pL96I/s1600/P8150040+aconitum+lamarck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78" y="1412776"/>
            <a:ext cx="3915095" cy="52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loapp.helens-tradgard.se/data/_gallery/public/2/1256417478_resiz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592" y="1408651"/>
            <a:ext cx="3926361" cy="52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08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39.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cyparissias</a:t>
            </a:r>
            <a:r>
              <a:rPr lang="nl-NL" dirty="0" smtClean="0"/>
              <a:t>/ Wolfsmelk</a:t>
            </a:r>
            <a:endParaRPr lang="nl-NL" dirty="0"/>
          </a:p>
        </p:txBody>
      </p:sp>
      <p:pic>
        <p:nvPicPr>
          <p:cNvPr id="37890" name="Picture 2" descr="http://upload.wikimedia.org/wikipedia/commons/d/d4/Euphorbia_cyparissias_02_bgi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1" y="1304121"/>
            <a:ext cx="4464496" cy="540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87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40.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griffithii</a:t>
            </a:r>
            <a:r>
              <a:rPr lang="nl-NL" dirty="0" smtClean="0"/>
              <a:t> ‘</a:t>
            </a:r>
            <a:r>
              <a:rPr lang="nl-NL" dirty="0" err="1" smtClean="0"/>
              <a:t>Fireglow</a:t>
            </a:r>
            <a:r>
              <a:rPr lang="nl-NL" dirty="0" smtClean="0"/>
              <a:t>’/ Wolfsmelk</a:t>
            </a:r>
            <a:endParaRPr lang="nl-NL" dirty="0"/>
          </a:p>
        </p:txBody>
      </p:sp>
      <p:pic>
        <p:nvPicPr>
          <p:cNvPr id="38914" name="Picture 2" descr="http://a4dibbleplants.co.nz/images/Euphorbia%20griffithii%20Fire%20Gl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9694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41. </a:t>
            </a:r>
            <a:r>
              <a:rPr lang="nl-NL" dirty="0" err="1" smtClean="0"/>
              <a:t>Euphorbia</a:t>
            </a:r>
            <a:r>
              <a:rPr lang="nl-NL" dirty="0" smtClean="0"/>
              <a:t> </a:t>
            </a:r>
            <a:r>
              <a:rPr lang="nl-NL" dirty="0" err="1" smtClean="0"/>
              <a:t>myrsinites</a:t>
            </a:r>
            <a:r>
              <a:rPr lang="nl-NL" dirty="0" smtClean="0"/>
              <a:t>/ Wolfsmelk</a:t>
            </a:r>
            <a:endParaRPr lang="nl-NL" dirty="0"/>
          </a:p>
        </p:txBody>
      </p:sp>
      <p:pic>
        <p:nvPicPr>
          <p:cNvPr id="39938" name="Picture 2" descr="http://upload.wikimedia.org/wikipedia/commons/e/ec/Euphorbia_myrsinites_Wolfsmilch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63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42. Geranium </a:t>
            </a:r>
            <a:r>
              <a:rPr lang="nl-NL" dirty="0" err="1" smtClean="0"/>
              <a:t>himalayense</a:t>
            </a:r>
            <a:r>
              <a:rPr lang="nl-NL" dirty="0" smtClean="0"/>
              <a:t>/ Ooievaarsbek</a:t>
            </a:r>
            <a:endParaRPr lang="nl-NL" dirty="0"/>
          </a:p>
        </p:txBody>
      </p:sp>
      <p:pic>
        <p:nvPicPr>
          <p:cNvPr id="40962" name="Picture 2" descr="http://upload.wikimedia.org/wikipedia/commons/f/ff/Geranium_himalayense,_Cloppenburg_(DE)_P62442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62" y="16288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www.extension.iastate.edu/newsrel/reiman/BlueGerani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41" y="1556792"/>
            <a:ext cx="559117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821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43. Geranium </a:t>
            </a:r>
            <a:r>
              <a:rPr lang="nl-NL" dirty="0" err="1" smtClean="0"/>
              <a:t>oxonianum</a:t>
            </a:r>
            <a:r>
              <a:rPr lang="nl-NL" dirty="0" smtClean="0"/>
              <a:t>/ Ooievaarsbek</a:t>
            </a:r>
            <a:endParaRPr lang="nl-NL" dirty="0"/>
          </a:p>
        </p:txBody>
      </p:sp>
      <p:pic>
        <p:nvPicPr>
          <p:cNvPr id="41986" name="Picture 2" descr="http://www.drought-tolerantplants.co.uk/images/geranium-oxonianum-claridge-dru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6286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1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44. Geranium </a:t>
            </a:r>
            <a:r>
              <a:rPr lang="nl-NL" dirty="0" err="1" smtClean="0"/>
              <a:t>phaeum</a:t>
            </a:r>
            <a:r>
              <a:rPr lang="nl-NL" dirty="0" smtClean="0"/>
              <a:t>/ Donkere ooievaarsbek</a:t>
            </a:r>
            <a:endParaRPr lang="nl-NL" dirty="0"/>
          </a:p>
        </p:txBody>
      </p:sp>
      <p:pic>
        <p:nvPicPr>
          <p:cNvPr id="43010" name="Picture 2" descr="http://upload.wikimedia.org/wikipedia/commons/7/75/Geranium_phaeum_flower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51" y="1484784"/>
            <a:ext cx="3323938" cy="50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4.bp.blogspot.com/-D41-wlILJjs/TeMe4uoD9UI/AAAAAAAAACc/rT2lulTq1dQ/s1600/HDYGGF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978" y="1504731"/>
            <a:ext cx="3791244" cy="50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80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45. Geranium </a:t>
            </a:r>
            <a:r>
              <a:rPr lang="nl-NL" dirty="0" err="1" smtClean="0"/>
              <a:t>pratense</a:t>
            </a:r>
            <a:r>
              <a:rPr lang="nl-NL" dirty="0" smtClean="0"/>
              <a:t>/ Beemdooievaarsbek</a:t>
            </a:r>
            <a:endParaRPr lang="nl-NL" dirty="0"/>
          </a:p>
        </p:txBody>
      </p:sp>
      <p:pic>
        <p:nvPicPr>
          <p:cNvPr id="44034" name="Picture 2" descr="http://www.shelledwarriorsshop.co.uk/ekmps/shops/shelledwarrior/images/geranium-praten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80072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167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46. Geranium </a:t>
            </a:r>
            <a:r>
              <a:rPr lang="nl-NL" dirty="0" err="1" smtClean="0"/>
              <a:t>sanguineum</a:t>
            </a:r>
            <a:r>
              <a:rPr lang="nl-NL" dirty="0" smtClean="0"/>
              <a:t>/ Bloedrode ooievaarsbek</a:t>
            </a:r>
            <a:endParaRPr lang="nl-NL" dirty="0"/>
          </a:p>
        </p:txBody>
      </p:sp>
      <p:pic>
        <p:nvPicPr>
          <p:cNvPr id="45058" name="Picture 2" descr="http://4.bp.blogspot.com/_r2i-KTCB1g0/S_GetcQfi5I/AAAAAAAACAo/KSZ0pFV610Y/s1600/20604A-Geranium-Max-Frei-A-P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477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005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47. Geranium ‘Brookside’/ Ooievaarsbek</a:t>
            </a:r>
            <a:endParaRPr lang="nl-NL" dirty="0"/>
          </a:p>
        </p:txBody>
      </p:sp>
      <p:pic>
        <p:nvPicPr>
          <p:cNvPr id="46082" name="Picture 2" descr="http://www.hairypotplants.co.uk/ekmps/shops/kirtonfarm/images/geranium-brookside-147-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4.bp.blogspot.com/_kKr7wUt_AZg/TFLvxuA1ixI/AAAAAAAABdI/xcppyjCIPdE/s1600/Picture+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37808"/>
            <a:ext cx="3935759" cy="295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09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48. </a:t>
            </a:r>
            <a:r>
              <a:rPr lang="nl-NL" dirty="0" err="1" smtClean="0"/>
              <a:t>Gypsophila</a:t>
            </a:r>
            <a:r>
              <a:rPr lang="nl-NL" dirty="0" smtClean="0"/>
              <a:t> </a:t>
            </a:r>
            <a:r>
              <a:rPr lang="nl-NL" dirty="0" err="1" smtClean="0"/>
              <a:t>paniculata</a:t>
            </a:r>
            <a:r>
              <a:rPr lang="nl-NL" dirty="0" smtClean="0"/>
              <a:t> ‘Bristol </a:t>
            </a:r>
            <a:r>
              <a:rPr lang="nl-NL" dirty="0" err="1" smtClean="0"/>
              <a:t>Fairy</a:t>
            </a:r>
            <a:r>
              <a:rPr lang="nl-NL" dirty="0" smtClean="0"/>
              <a:t>’/ Gipskruid</a:t>
            </a:r>
            <a:endParaRPr lang="nl-NL" dirty="0"/>
          </a:p>
        </p:txBody>
      </p:sp>
      <p:pic>
        <p:nvPicPr>
          <p:cNvPr id="47106" name="Picture 2" descr="http://www.thienemans.com/photos/var/albums/Perennials/Gypsophila_paniculata_Bristol_Fairy.jpg?m=13161364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4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4. </a:t>
            </a:r>
            <a:r>
              <a:rPr lang="nl-NL" dirty="0" err="1" smtClean="0"/>
              <a:t>Aconitum</a:t>
            </a:r>
            <a:r>
              <a:rPr lang="nl-NL" dirty="0" smtClean="0"/>
              <a:t> </a:t>
            </a:r>
            <a:r>
              <a:rPr lang="nl-NL" dirty="0" err="1" smtClean="0"/>
              <a:t>septentrionale</a:t>
            </a:r>
            <a:r>
              <a:rPr lang="nl-NL" dirty="0" smtClean="0"/>
              <a:t> ‘</a:t>
            </a:r>
            <a:r>
              <a:rPr lang="nl-NL" dirty="0" err="1" smtClean="0"/>
              <a:t>Ivorine</a:t>
            </a:r>
            <a:r>
              <a:rPr lang="nl-NL" dirty="0" smtClean="0"/>
              <a:t>’/ Monnikskap</a:t>
            </a:r>
            <a:endParaRPr lang="nl-NL" dirty="0"/>
          </a:p>
        </p:txBody>
      </p:sp>
      <p:pic>
        <p:nvPicPr>
          <p:cNvPr id="2050" name="Picture 2" descr="http://cms.gardenconnect.com/img/plantengids/SP10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320" y="1484784"/>
            <a:ext cx="3591654" cy="538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31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49. </a:t>
            </a:r>
            <a:r>
              <a:rPr lang="nl-NL" dirty="0" err="1" smtClean="0"/>
              <a:t>Gypsophila</a:t>
            </a:r>
            <a:r>
              <a:rPr lang="nl-NL" dirty="0" smtClean="0"/>
              <a:t> ‘</a:t>
            </a:r>
            <a:r>
              <a:rPr lang="nl-NL" dirty="0" err="1" smtClean="0"/>
              <a:t>Rosenschleier</a:t>
            </a:r>
            <a:r>
              <a:rPr lang="nl-NL" dirty="0" smtClean="0"/>
              <a:t>’/ Gipskruid</a:t>
            </a:r>
            <a:endParaRPr lang="nl-NL" dirty="0"/>
          </a:p>
        </p:txBody>
      </p:sp>
      <p:pic>
        <p:nvPicPr>
          <p:cNvPr id="48130" name="Picture 2" descr="http://www.rastlinky.sk/media/catalog/product/cache/1/image/1000x1000/9df78eab33525d08d6e5fb8d27136e95/G/Y/GYPSOPHILA_ROSENSCHLEIER2761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76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50. </a:t>
            </a:r>
            <a:r>
              <a:rPr lang="nl-NL" dirty="0" err="1" smtClean="0"/>
              <a:t>Gypsophila</a:t>
            </a:r>
            <a:r>
              <a:rPr lang="nl-NL" dirty="0" smtClean="0"/>
              <a:t> </a:t>
            </a:r>
            <a:r>
              <a:rPr lang="nl-NL" dirty="0" err="1" smtClean="0"/>
              <a:t>repens</a:t>
            </a:r>
            <a:r>
              <a:rPr lang="nl-NL" dirty="0" smtClean="0"/>
              <a:t> ‘</a:t>
            </a:r>
            <a:r>
              <a:rPr lang="nl-NL" dirty="0" err="1" smtClean="0"/>
              <a:t>Rosea</a:t>
            </a:r>
            <a:r>
              <a:rPr lang="nl-NL" dirty="0" smtClean="0"/>
              <a:t>’/ Kruipend gipskruid</a:t>
            </a:r>
            <a:endParaRPr lang="nl-NL" dirty="0"/>
          </a:p>
        </p:txBody>
      </p:sp>
      <p:pic>
        <p:nvPicPr>
          <p:cNvPr id="49154" name="Picture 2" descr="http://www.vanmeuwen.com/medias/sys_master/87976854487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916810" cy="491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50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51. </a:t>
            </a:r>
            <a:r>
              <a:rPr lang="nl-NL" dirty="0" err="1" smtClean="0"/>
              <a:t>Helianthemum</a:t>
            </a:r>
            <a:r>
              <a:rPr lang="nl-NL" dirty="0" smtClean="0"/>
              <a:t> ‘</a:t>
            </a:r>
            <a:r>
              <a:rPr lang="nl-NL" dirty="0" err="1" smtClean="0"/>
              <a:t>Lawrenson’s</a:t>
            </a:r>
            <a:r>
              <a:rPr lang="nl-NL" dirty="0" smtClean="0"/>
              <a:t> Pink’/ Zonneroosje</a:t>
            </a:r>
            <a:endParaRPr lang="nl-NL" dirty="0"/>
          </a:p>
        </p:txBody>
      </p:sp>
      <p:pic>
        <p:nvPicPr>
          <p:cNvPr id="50178" name="Picture 2" descr="http://upload.wikimedia.org/wikipedia/commons/thumb/3/3f/Helianthemum_'Lawrenson's_Pink'_J1.JPG/1280px-Helianthemum_'Lawrenson's_Pink'_J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239963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190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52. </a:t>
            </a:r>
            <a:r>
              <a:rPr lang="nl-NL" dirty="0" err="1" smtClean="0"/>
              <a:t>Helianthemum</a:t>
            </a:r>
            <a:r>
              <a:rPr lang="nl-NL" dirty="0" smtClean="0"/>
              <a:t> ‘The </a:t>
            </a:r>
            <a:r>
              <a:rPr lang="nl-NL" dirty="0" err="1" smtClean="0"/>
              <a:t>Bride</a:t>
            </a:r>
            <a:r>
              <a:rPr lang="nl-NL" dirty="0" smtClean="0"/>
              <a:t>’/ Zonneroosje</a:t>
            </a:r>
            <a:endParaRPr lang="nl-NL" dirty="0"/>
          </a:p>
        </p:txBody>
      </p:sp>
      <p:pic>
        <p:nvPicPr>
          <p:cNvPr id="51202" name="Picture 2" descr="http://www.darcyeverest.co.uk/wp-content/uploads/P10108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http://images112.fotki.com/v106/photos/8/8126/13080/Heidi_Helianthemum_X_The_Bride-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070472"/>
            <a:ext cx="3302997" cy="34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32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53. </a:t>
            </a:r>
            <a:r>
              <a:rPr lang="nl-NL" dirty="0" err="1" smtClean="0"/>
              <a:t>Helianthemum</a:t>
            </a:r>
            <a:r>
              <a:rPr lang="nl-NL" dirty="0" smtClean="0"/>
              <a:t> ‘Golden Queen’/ Zonneroosje</a:t>
            </a:r>
            <a:endParaRPr lang="nl-NL" dirty="0"/>
          </a:p>
        </p:txBody>
      </p:sp>
      <p:pic>
        <p:nvPicPr>
          <p:cNvPr id="52226" name="Picture 2" descr="http://images.plantsplus.co.uk/images/products/zoom/1335285479-334798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060826" cy="50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279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54. </a:t>
            </a:r>
            <a:r>
              <a:rPr lang="nl-NL" dirty="0" err="1" smtClean="0"/>
              <a:t>Helianthemum</a:t>
            </a:r>
            <a:r>
              <a:rPr lang="nl-NL" dirty="0" smtClean="0"/>
              <a:t> ‘</a:t>
            </a:r>
            <a:r>
              <a:rPr lang="nl-NL" dirty="0" err="1" smtClean="0"/>
              <a:t>Henfield</a:t>
            </a:r>
            <a:r>
              <a:rPr lang="nl-NL" dirty="0" smtClean="0"/>
              <a:t> </a:t>
            </a:r>
            <a:r>
              <a:rPr lang="nl-NL" dirty="0" err="1" smtClean="0"/>
              <a:t>Brillant</a:t>
            </a:r>
            <a:r>
              <a:rPr lang="nl-NL" dirty="0" smtClean="0"/>
              <a:t>’/ Zonneroosje</a:t>
            </a:r>
            <a:endParaRPr lang="nl-NL" dirty="0"/>
          </a:p>
        </p:txBody>
      </p:sp>
      <p:pic>
        <p:nvPicPr>
          <p:cNvPr id="53250" name="Picture 2" descr="http://youreasygarden.com/sites/default/files/sunrose%20or%20helianthem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7744"/>
            <a:ext cx="4763269" cy="47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faroutflora.files.wordpress.com/2010/04/dsc_0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310" y="4115682"/>
            <a:ext cx="3875186" cy="25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082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55. </a:t>
            </a:r>
            <a:r>
              <a:rPr lang="nl-NL" dirty="0" err="1" smtClean="0"/>
              <a:t>Helianthemum</a:t>
            </a:r>
            <a:r>
              <a:rPr lang="nl-NL" dirty="0" smtClean="0"/>
              <a:t> ‘</a:t>
            </a:r>
            <a:r>
              <a:rPr lang="nl-NL" dirty="0" err="1" smtClean="0"/>
              <a:t>Amabile</a:t>
            </a:r>
            <a:r>
              <a:rPr lang="nl-NL" dirty="0" smtClean="0"/>
              <a:t> Plenum’/ Zonneroosje</a:t>
            </a:r>
            <a:endParaRPr lang="nl-NL" dirty="0"/>
          </a:p>
        </p:txBody>
      </p:sp>
      <p:pic>
        <p:nvPicPr>
          <p:cNvPr id="54274" name="Picture 2" descr="http://www.arborix.be/sites/default/files/DSC041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ttp://images15.fotki.com/v235/photos/8/8126/13080/_Helianthemum_X_Amabile_Plenum-v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960847"/>
            <a:ext cx="3594633" cy="36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000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56. Hosta </a:t>
            </a:r>
            <a:r>
              <a:rPr lang="nl-NL" dirty="0" err="1" smtClean="0"/>
              <a:t>fortunei</a:t>
            </a:r>
            <a:r>
              <a:rPr lang="nl-NL" dirty="0" smtClean="0"/>
              <a:t>/ Hosta, hartlelie</a:t>
            </a:r>
            <a:endParaRPr lang="nl-NL" dirty="0"/>
          </a:p>
        </p:txBody>
      </p:sp>
      <p:pic>
        <p:nvPicPr>
          <p:cNvPr id="55298" name="Picture 2" descr="http://upload.wikimedia.org/wikipedia/commons/9/92/Hosta_fortunei_Picta_for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5435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820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57. Hosta </a:t>
            </a:r>
            <a:r>
              <a:rPr lang="nl-NL" dirty="0" err="1" smtClean="0"/>
              <a:t>sieboldiana</a:t>
            </a:r>
            <a:r>
              <a:rPr lang="nl-NL" dirty="0" smtClean="0"/>
              <a:t> ‘Elegans’/ Hosta, hartlelie</a:t>
            </a:r>
            <a:endParaRPr lang="nl-NL" dirty="0"/>
          </a:p>
        </p:txBody>
      </p:sp>
      <p:pic>
        <p:nvPicPr>
          <p:cNvPr id="56322" name="Picture 2" descr="http://upload.wikimedia.org/wikipedia/commons/0/05/Hosta_sieboldiana_Elegans2U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761910" cy="501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26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58. Hosta </a:t>
            </a:r>
            <a:r>
              <a:rPr lang="nl-NL" dirty="0" err="1" smtClean="0"/>
              <a:t>tardiana</a:t>
            </a:r>
            <a:r>
              <a:rPr lang="nl-NL" dirty="0" smtClean="0"/>
              <a:t> ‘Halcyon’/ Hosta, hartlelie</a:t>
            </a:r>
            <a:endParaRPr lang="nl-NL" dirty="0"/>
          </a:p>
        </p:txBody>
      </p:sp>
      <p:pic>
        <p:nvPicPr>
          <p:cNvPr id="57346" name="Picture 2" descr="http://www.boomkamp.com/customer/plugins/webshop/uploadedfiles/vaste_planten-planten_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79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5. </a:t>
            </a:r>
            <a:r>
              <a:rPr lang="nl-NL" dirty="0" err="1" smtClean="0"/>
              <a:t>Alcea</a:t>
            </a:r>
            <a:r>
              <a:rPr lang="nl-NL" dirty="0" smtClean="0"/>
              <a:t> </a:t>
            </a:r>
            <a:r>
              <a:rPr lang="nl-NL" dirty="0" err="1" smtClean="0"/>
              <a:t>rosea</a:t>
            </a:r>
            <a:r>
              <a:rPr lang="nl-NL" dirty="0" smtClean="0"/>
              <a:t> ‘</a:t>
            </a:r>
            <a:r>
              <a:rPr lang="nl-NL" dirty="0" err="1" smtClean="0"/>
              <a:t>Pleniflora</a:t>
            </a:r>
            <a:r>
              <a:rPr lang="nl-NL" dirty="0" smtClean="0"/>
              <a:t>’/ Stokroos</a:t>
            </a:r>
            <a:endParaRPr lang="nl-NL" dirty="0"/>
          </a:p>
        </p:txBody>
      </p:sp>
      <p:pic>
        <p:nvPicPr>
          <p:cNvPr id="3074" name="Picture 2" descr="http://cms.gardenconnect.com/img/plantengids/SP139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10036"/>
            <a:ext cx="3816424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83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59. </a:t>
            </a:r>
            <a:r>
              <a:rPr lang="nl-NL" dirty="0" err="1" smtClean="0"/>
              <a:t>Lavandula</a:t>
            </a:r>
            <a:r>
              <a:rPr lang="nl-NL" dirty="0" smtClean="0"/>
              <a:t> </a:t>
            </a:r>
            <a:r>
              <a:rPr lang="nl-NL" dirty="0" err="1" smtClean="0"/>
              <a:t>angustifolia</a:t>
            </a:r>
            <a:r>
              <a:rPr lang="nl-NL" dirty="0" smtClean="0"/>
              <a:t> ‘</a:t>
            </a:r>
            <a:r>
              <a:rPr lang="nl-NL" dirty="0" err="1"/>
              <a:t>h</a:t>
            </a:r>
            <a:r>
              <a:rPr lang="nl-NL" dirty="0" err="1" smtClean="0"/>
              <a:t>idcote</a:t>
            </a:r>
            <a:r>
              <a:rPr lang="nl-NL" dirty="0" smtClean="0"/>
              <a:t>’/ Lavendel</a:t>
            </a:r>
            <a:endParaRPr lang="nl-NL" dirty="0"/>
          </a:p>
        </p:txBody>
      </p:sp>
      <p:pic>
        <p:nvPicPr>
          <p:cNvPr id="58372" name="Picture 4" descr="http://www.thompson-morgan.com/medias/sys_tandm/87963975024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218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60. </a:t>
            </a:r>
            <a:r>
              <a:rPr lang="nl-NL" dirty="0" err="1" smtClean="0"/>
              <a:t>Lavandula</a:t>
            </a:r>
            <a:r>
              <a:rPr lang="nl-NL" dirty="0" smtClean="0"/>
              <a:t> </a:t>
            </a:r>
            <a:r>
              <a:rPr lang="nl-NL" dirty="0" err="1" smtClean="0"/>
              <a:t>angustifolia</a:t>
            </a:r>
            <a:r>
              <a:rPr lang="nl-NL" dirty="0" smtClean="0"/>
              <a:t> ‘</a:t>
            </a:r>
            <a:r>
              <a:rPr lang="nl-NL" dirty="0" err="1"/>
              <a:t>m</a:t>
            </a:r>
            <a:r>
              <a:rPr lang="nl-NL" dirty="0" err="1" smtClean="0"/>
              <a:t>unstead</a:t>
            </a:r>
            <a:r>
              <a:rPr lang="nl-NL" dirty="0" smtClean="0"/>
              <a:t>’/ Lavendel</a:t>
            </a:r>
            <a:endParaRPr lang="nl-NL" dirty="0"/>
          </a:p>
        </p:txBody>
      </p:sp>
      <p:pic>
        <p:nvPicPr>
          <p:cNvPr id="59394" name="Picture 2" descr="http://www.benary.com/article-images/lavandula-angustifolia-munstead-variety-o9990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040170" cy="52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250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61. </a:t>
            </a:r>
            <a:r>
              <a:rPr lang="nl-NL" dirty="0" err="1" smtClean="0"/>
              <a:t>Lavandula</a:t>
            </a:r>
            <a:r>
              <a:rPr lang="nl-NL" dirty="0" smtClean="0"/>
              <a:t> </a:t>
            </a:r>
            <a:r>
              <a:rPr lang="nl-NL" dirty="0" err="1" smtClean="0"/>
              <a:t>stoechas</a:t>
            </a:r>
            <a:r>
              <a:rPr lang="nl-NL" dirty="0" smtClean="0"/>
              <a:t> / Lavendel</a:t>
            </a:r>
            <a:endParaRPr lang="nl-NL" dirty="0"/>
          </a:p>
        </p:txBody>
      </p:sp>
      <p:pic>
        <p:nvPicPr>
          <p:cNvPr id="60418" name="Picture 2" descr="http://www.fond-ecran-image.fr/galerie-membre/fleur-lavande/lavande-papillon-lavandula-stoechas-08d-cpf-7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700808"/>
            <a:ext cx="5970173" cy="436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209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62. </a:t>
            </a:r>
            <a:r>
              <a:rPr lang="nl-NL" dirty="0" err="1" smtClean="0"/>
              <a:t>Lavatera</a:t>
            </a:r>
            <a:r>
              <a:rPr lang="nl-NL" dirty="0" smtClean="0"/>
              <a:t> ‘</a:t>
            </a:r>
            <a:r>
              <a:rPr lang="nl-NL" dirty="0" err="1" smtClean="0"/>
              <a:t>Rosea</a:t>
            </a:r>
            <a:r>
              <a:rPr lang="nl-NL" dirty="0" smtClean="0"/>
              <a:t>’/ </a:t>
            </a:r>
            <a:r>
              <a:rPr lang="nl-NL" dirty="0" err="1" smtClean="0"/>
              <a:t>Struikmalva</a:t>
            </a:r>
            <a:endParaRPr lang="nl-NL" dirty="0"/>
          </a:p>
        </p:txBody>
      </p:sp>
      <p:pic>
        <p:nvPicPr>
          <p:cNvPr id="61442" name="Picture 2" descr="http://www.boomkamp.com/customer/plugins/webshop/uploadedfiles/vaste_planten-planten_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165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63. </a:t>
            </a:r>
            <a:r>
              <a:rPr lang="nl-NL" dirty="0" err="1" smtClean="0"/>
              <a:t>Lavatera</a:t>
            </a:r>
            <a:r>
              <a:rPr lang="nl-NL" dirty="0" smtClean="0"/>
              <a:t> ‘</a:t>
            </a:r>
            <a:r>
              <a:rPr lang="nl-NL" dirty="0" err="1" smtClean="0"/>
              <a:t>Barnsley</a:t>
            </a:r>
            <a:r>
              <a:rPr lang="nl-NL" dirty="0" smtClean="0"/>
              <a:t>’/ </a:t>
            </a:r>
            <a:r>
              <a:rPr lang="nl-NL" dirty="0" err="1" smtClean="0"/>
              <a:t>Struikmalva</a:t>
            </a:r>
            <a:endParaRPr lang="nl-NL" dirty="0"/>
          </a:p>
        </p:txBody>
      </p:sp>
      <p:pic>
        <p:nvPicPr>
          <p:cNvPr id="62466" name="Picture 2" descr="http://www.charleshurstplants.co.uk/sitebuildercontent/sitebuilderpictures/pict02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134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64. </a:t>
            </a:r>
            <a:r>
              <a:rPr lang="nl-NL" dirty="0" err="1" smtClean="0"/>
              <a:t>Lavatera</a:t>
            </a:r>
            <a:r>
              <a:rPr lang="nl-NL" dirty="0" smtClean="0"/>
              <a:t> ‘</a:t>
            </a:r>
            <a:r>
              <a:rPr lang="nl-NL" dirty="0" err="1" smtClean="0"/>
              <a:t>Burgundy</a:t>
            </a:r>
            <a:r>
              <a:rPr lang="nl-NL" dirty="0" smtClean="0"/>
              <a:t> Wine’/ </a:t>
            </a:r>
            <a:r>
              <a:rPr lang="nl-NL" dirty="0" err="1" smtClean="0"/>
              <a:t>Struikmalva</a:t>
            </a:r>
            <a:endParaRPr lang="nl-NL" dirty="0"/>
          </a:p>
        </p:txBody>
      </p:sp>
      <p:pic>
        <p:nvPicPr>
          <p:cNvPr id="63490" name="Picture 2" descr="http://www.perryhillnurseries.co.uk/Catalogue/Shrubs/images/LavateraBurgundyWi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08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054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65. </a:t>
            </a:r>
            <a:r>
              <a:rPr lang="nl-NL" dirty="0" err="1" smtClean="0"/>
              <a:t>Lavatera</a:t>
            </a:r>
            <a:r>
              <a:rPr lang="nl-NL" dirty="0" smtClean="0"/>
              <a:t> ‘Ice Cool’/ </a:t>
            </a:r>
            <a:r>
              <a:rPr lang="nl-NL" dirty="0" err="1" smtClean="0"/>
              <a:t>Struikmalva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4514" name="Picture 2" descr="http://cms.gardenconnect.com/img/plantengids/SP11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18" y="2142356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http://4.bp.blogspot.com/-oLPP5JxBQ-8/UDD4PnZxHnI/AAAAAAAACEY/OjkECb2JAEo/s1600/P71501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764" y="2142356"/>
            <a:ext cx="3113838" cy="41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930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66. Liatris </a:t>
            </a:r>
            <a:r>
              <a:rPr lang="nl-NL" dirty="0" err="1" smtClean="0"/>
              <a:t>spicata</a:t>
            </a:r>
            <a:r>
              <a:rPr lang="nl-NL" dirty="0" smtClean="0"/>
              <a:t>/ Prachtkaars</a:t>
            </a:r>
            <a:endParaRPr lang="nl-NL" dirty="0"/>
          </a:p>
        </p:txBody>
      </p:sp>
      <p:pic>
        <p:nvPicPr>
          <p:cNvPr id="65538" name="Picture 2" descr="http://www.dobrepole.pl/tapety/liatris_spicata_kobold_19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090057"/>
            <a:ext cx="6677025" cy="39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83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67. Liatris </a:t>
            </a:r>
            <a:r>
              <a:rPr lang="nl-NL" dirty="0" err="1" smtClean="0"/>
              <a:t>spicata</a:t>
            </a:r>
            <a:r>
              <a:rPr lang="nl-NL" dirty="0" smtClean="0"/>
              <a:t> ‘Alba’ / Prachtkaars</a:t>
            </a:r>
            <a:endParaRPr lang="nl-NL" dirty="0"/>
          </a:p>
        </p:txBody>
      </p:sp>
      <p:pic>
        <p:nvPicPr>
          <p:cNvPr id="66562" name="Picture 2" descr="http://hettuincentrum.nl/product_images/c/522/liatris_spicata_alba__77336_zoo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41" y="1340768"/>
            <a:ext cx="3393199" cy="50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ttp://pottersroadnursery.com/wp-content/uploads/2011/04/L.-Alba-41-e13044828773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742" y="1340768"/>
            <a:ext cx="3801121" cy="50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906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68. </a:t>
            </a:r>
            <a:r>
              <a:rPr lang="nl-NL" dirty="0" err="1" smtClean="0"/>
              <a:t>Lupinus</a:t>
            </a:r>
            <a:r>
              <a:rPr lang="nl-NL" dirty="0" smtClean="0"/>
              <a:t> ‘The </a:t>
            </a:r>
            <a:r>
              <a:rPr lang="nl-NL" dirty="0" err="1" smtClean="0"/>
              <a:t>Governor</a:t>
            </a:r>
            <a:r>
              <a:rPr lang="nl-NL" dirty="0" smtClean="0"/>
              <a:t>’/ Lupine</a:t>
            </a:r>
            <a:endParaRPr lang="nl-NL" dirty="0"/>
          </a:p>
        </p:txBody>
      </p:sp>
      <p:pic>
        <p:nvPicPr>
          <p:cNvPr id="67586" name="Picture 2" descr="http://pics.davesgarden.com/pics/2009/09/30/dawndoll2/a452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542670" cy="47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http://www.thompson-morgan.com/medias/sys_tandm/88126848368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956" y="1628800"/>
            <a:ext cx="4708798" cy="47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5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/>
              <a:t>Alcea</a:t>
            </a:r>
            <a:r>
              <a:rPr lang="nl-NL" dirty="0"/>
              <a:t> </a:t>
            </a:r>
            <a:r>
              <a:rPr lang="nl-NL" dirty="0" err="1"/>
              <a:t>rosea</a:t>
            </a:r>
            <a:r>
              <a:rPr lang="nl-NL" dirty="0"/>
              <a:t> </a:t>
            </a:r>
            <a:r>
              <a:rPr lang="nl-NL" dirty="0" smtClean="0"/>
              <a:t>‘Nigra’/ Stokroos</a:t>
            </a:r>
            <a:endParaRPr lang="nl-NL" dirty="0"/>
          </a:p>
        </p:txBody>
      </p:sp>
      <p:pic>
        <p:nvPicPr>
          <p:cNvPr id="4098" name="Picture 2" descr="http://www.thompson-morgan.com/medias/sys_tandm/87963880653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001" y="1340768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8130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69. </a:t>
            </a:r>
            <a:r>
              <a:rPr lang="nl-NL" dirty="0" err="1" smtClean="0"/>
              <a:t>Lupinus</a:t>
            </a:r>
            <a:r>
              <a:rPr lang="nl-NL" dirty="0" smtClean="0"/>
              <a:t> ‘</a:t>
            </a:r>
            <a:r>
              <a:rPr lang="nl-NL" dirty="0" err="1" smtClean="0"/>
              <a:t>Noblemaiden</a:t>
            </a:r>
            <a:r>
              <a:rPr lang="nl-NL" dirty="0" smtClean="0"/>
              <a:t>’/ Lupine</a:t>
            </a:r>
            <a:endParaRPr lang="nl-NL" dirty="0"/>
          </a:p>
        </p:txBody>
      </p:sp>
      <p:pic>
        <p:nvPicPr>
          <p:cNvPr id="1026" name="Picture 2" descr="http://lh3.ggpht.com/-_O_3lpmSAM8/SHTG-u_gAQI/AAAAAAAACaM/g3apAVdD5ig/DSCF1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268083"/>
            <a:ext cx="40324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614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70. </a:t>
            </a:r>
            <a:r>
              <a:rPr lang="nl-NL" dirty="0" err="1" smtClean="0"/>
              <a:t>Lupinus</a:t>
            </a:r>
            <a:r>
              <a:rPr lang="nl-NL" dirty="0" smtClean="0"/>
              <a:t> ‘My </a:t>
            </a:r>
            <a:r>
              <a:rPr lang="nl-NL" dirty="0" err="1" smtClean="0"/>
              <a:t>Castle</a:t>
            </a:r>
            <a:r>
              <a:rPr lang="nl-NL" dirty="0" smtClean="0"/>
              <a:t>’/ Lupine</a:t>
            </a:r>
            <a:endParaRPr lang="nl-NL" dirty="0"/>
          </a:p>
        </p:txBody>
      </p:sp>
      <p:pic>
        <p:nvPicPr>
          <p:cNvPr id="2050" name="Picture 2" descr="http://pics.davesgarden.com/pics/2008/06/08/kniphofia/2de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1268760"/>
            <a:ext cx="4023540" cy="53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69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71. </a:t>
            </a:r>
            <a:r>
              <a:rPr lang="nl-NL" dirty="0" err="1" smtClean="0"/>
              <a:t>Lupinus</a:t>
            </a:r>
            <a:r>
              <a:rPr lang="nl-NL" dirty="0" smtClean="0"/>
              <a:t> ‘</a:t>
            </a:r>
            <a:r>
              <a:rPr lang="nl-NL" dirty="0" err="1" smtClean="0"/>
              <a:t>Chandelier</a:t>
            </a:r>
            <a:r>
              <a:rPr lang="nl-NL" dirty="0" smtClean="0"/>
              <a:t>’/ Lupine</a:t>
            </a:r>
            <a:endParaRPr lang="nl-NL" dirty="0"/>
          </a:p>
        </p:txBody>
      </p:sp>
      <p:pic>
        <p:nvPicPr>
          <p:cNvPr id="3074" name="Picture 2" descr="http://cms.gardenconnect.com/img/plantengids/SP111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264145"/>
            <a:ext cx="3729236" cy="55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447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72. </a:t>
            </a:r>
            <a:r>
              <a:rPr lang="nl-NL" dirty="0" err="1" smtClean="0"/>
              <a:t>Lupinus</a:t>
            </a:r>
            <a:r>
              <a:rPr lang="nl-NL" dirty="0" smtClean="0"/>
              <a:t> ‘The </a:t>
            </a:r>
            <a:r>
              <a:rPr lang="nl-NL" dirty="0" err="1" smtClean="0"/>
              <a:t>Chatelaine</a:t>
            </a:r>
            <a:r>
              <a:rPr lang="nl-NL" dirty="0" smtClean="0"/>
              <a:t>’/ Lupine</a:t>
            </a:r>
            <a:endParaRPr lang="nl-NL" dirty="0"/>
          </a:p>
        </p:txBody>
      </p:sp>
      <p:pic>
        <p:nvPicPr>
          <p:cNvPr id="4098" name="Picture 2" descr="http://www.vanmeuwen.com/medias/sys_master/87976921661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egardencentregroup.co.uk/product-media/6WP/1260/1260/0850008301p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238" y="2204864"/>
            <a:ext cx="4484762" cy="44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0998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73. </a:t>
            </a:r>
            <a:r>
              <a:rPr lang="nl-NL" dirty="0" err="1" smtClean="0"/>
              <a:t>Lysimachia</a:t>
            </a:r>
            <a:r>
              <a:rPr lang="nl-NL" dirty="0" smtClean="0"/>
              <a:t> </a:t>
            </a:r>
            <a:r>
              <a:rPr lang="nl-NL" dirty="0" err="1" smtClean="0"/>
              <a:t>nummularia</a:t>
            </a:r>
            <a:r>
              <a:rPr lang="nl-NL" dirty="0" smtClean="0"/>
              <a:t>/ Penningkruid</a:t>
            </a:r>
            <a:endParaRPr lang="nl-NL" dirty="0"/>
          </a:p>
        </p:txBody>
      </p:sp>
      <p:pic>
        <p:nvPicPr>
          <p:cNvPr id="5122" name="Picture 2" descr="http://lh4.ggpht.com/-lgMAYuFHdRg/RjE2GgksGPI/AAAAAAAAAJI/zXP6x4EiCm8/Lysemachia%252520nummularia%252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6/6a/Lysimachia_nummularia_kz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487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74. </a:t>
            </a:r>
            <a:r>
              <a:rPr lang="nl-NL" dirty="0" err="1" smtClean="0"/>
              <a:t>Lysimachia</a:t>
            </a:r>
            <a:r>
              <a:rPr lang="nl-NL" dirty="0" smtClean="0"/>
              <a:t> </a:t>
            </a:r>
            <a:r>
              <a:rPr lang="nl-NL" dirty="0" err="1" smtClean="0"/>
              <a:t>punctata</a:t>
            </a:r>
            <a:r>
              <a:rPr lang="nl-NL" dirty="0" smtClean="0"/>
              <a:t>/ Puntwederik</a:t>
            </a:r>
            <a:endParaRPr lang="nl-NL" dirty="0"/>
          </a:p>
        </p:txBody>
      </p:sp>
      <p:pic>
        <p:nvPicPr>
          <p:cNvPr id="6146" name="Picture 2" descr="http://www.hobbyplant.nl/images/Lysimachia%20punctat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33" y="1484783"/>
            <a:ext cx="3923928" cy="523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a/a6/Lysimachia.punctata.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471448" cy="386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073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75. </a:t>
            </a:r>
            <a:r>
              <a:rPr lang="nl-NL" dirty="0" err="1" smtClean="0"/>
              <a:t>Lysimachia</a:t>
            </a:r>
            <a:r>
              <a:rPr lang="nl-NL" dirty="0" smtClean="0"/>
              <a:t> </a:t>
            </a:r>
            <a:r>
              <a:rPr lang="nl-NL" dirty="0" err="1" smtClean="0"/>
              <a:t>clethroides</a:t>
            </a:r>
            <a:r>
              <a:rPr lang="nl-NL" dirty="0" smtClean="0"/>
              <a:t>/ Wederik</a:t>
            </a:r>
            <a:endParaRPr lang="nl-NL" dirty="0"/>
          </a:p>
        </p:txBody>
      </p:sp>
      <p:pic>
        <p:nvPicPr>
          <p:cNvPr id="7170" name="Picture 2" descr="http://www.focx.de/wp/wp-content/gallery/closeup/lysimachia-clethroid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5399"/>
            <a:ext cx="5661450" cy="39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8/8b/Lysimachia_clethroides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636233"/>
            <a:ext cx="3822576" cy="286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1605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76. </a:t>
            </a:r>
            <a:r>
              <a:rPr lang="nl-NL" dirty="0" err="1" smtClean="0"/>
              <a:t>Nepeta</a:t>
            </a:r>
            <a:r>
              <a:rPr lang="nl-NL" dirty="0" smtClean="0"/>
              <a:t> x </a:t>
            </a:r>
            <a:r>
              <a:rPr lang="nl-NL" dirty="0" err="1" smtClean="0"/>
              <a:t>faassenii</a:t>
            </a:r>
            <a:r>
              <a:rPr lang="nl-NL" dirty="0" smtClean="0"/>
              <a:t> ‘Six Hills Giant’/ </a:t>
            </a:r>
            <a:r>
              <a:rPr lang="nl-NL" dirty="0" err="1" smtClean="0"/>
              <a:t>Kattekruid</a:t>
            </a:r>
            <a:endParaRPr lang="nl-NL" dirty="0"/>
          </a:p>
        </p:txBody>
      </p:sp>
      <p:pic>
        <p:nvPicPr>
          <p:cNvPr id="8194" name="Picture 2" descr="http://www.dakdokters.nl/sites/default/files/kattekrui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61150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d/de/Nepeta_x_faassenii_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197710"/>
            <a:ext cx="3018681" cy="45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0251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77. </a:t>
            </a:r>
            <a:r>
              <a:rPr lang="nl-NL" dirty="0" err="1" smtClean="0"/>
              <a:t>Nepeta</a:t>
            </a:r>
            <a:r>
              <a:rPr lang="nl-NL" dirty="0" smtClean="0"/>
              <a:t> nervosa/ </a:t>
            </a:r>
            <a:r>
              <a:rPr lang="nl-NL" dirty="0" err="1" smtClean="0"/>
              <a:t>Kattekruid</a:t>
            </a:r>
            <a:endParaRPr lang="nl-NL" dirty="0"/>
          </a:p>
        </p:txBody>
      </p:sp>
      <p:pic>
        <p:nvPicPr>
          <p:cNvPr id="9218" name="Picture 2" descr="http://www.thompson-morgan.com/medias/sys_tandm/87964125757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6876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78. Papaver </a:t>
            </a:r>
            <a:r>
              <a:rPr lang="nl-NL" dirty="0" err="1" smtClean="0"/>
              <a:t>orientale</a:t>
            </a:r>
            <a:r>
              <a:rPr lang="nl-NL" dirty="0" smtClean="0"/>
              <a:t> ‘</a:t>
            </a:r>
            <a:r>
              <a:rPr lang="nl-NL" dirty="0" err="1" smtClean="0"/>
              <a:t>Brilliant</a:t>
            </a:r>
            <a:r>
              <a:rPr lang="nl-NL" dirty="0" smtClean="0"/>
              <a:t>’/ Klaproos</a:t>
            </a:r>
            <a:endParaRPr lang="nl-NL" dirty="0"/>
          </a:p>
        </p:txBody>
      </p:sp>
      <p:pic>
        <p:nvPicPr>
          <p:cNvPr id="10242" name="Picture 2" descr="http://www.arborix.be/sites/default/files/PAPAVER%20ORIENTA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5232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hompson-morgan.com/medias/sys_tandm/87964298772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940173"/>
            <a:ext cx="3332634" cy="333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Alcea</a:t>
            </a:r>
            <a:r>
              <a:rPr lang="nl-NL" dirty="0" smtClean="0"/>
              <a:t> </a:t>
            </a:r>
            <a:r>
              <a:rPr lang="nl-NL" dirty="0" err="1" smtClean="0"/>
              <a:t>ficifolia</a:t>
            </a:r>
            <a:r>
              <a:rPr lang="nl-NL" dirty="0" smtClean="0"/>
              <a:t> / Stokroos</a:t>
            </a:r>
            <a:endParaRPr lang="nl-NL" dirty="0"/>
          </a:p>
        </p:txBody>
      </p:sp>
      <p:pic>
        <p:nvPicPr>
          <p:cNvPr id="5122" name="Picture 2" descr="http://4.bp.blogspot.com/_Nzy91WRToMI/TBE62e6vkFI/AAAAAAAADhA/ti9AK6LXkB4/s1600/Hollyhocks,+Figleaf+6-10-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636" y="1628800"/>
            <a:ext cx="6781986" cy="4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66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79. Papaver </a:t>
            </a:r>
            <a:r>
              <a:rPr lang="nl-NL" dirty="0" err="1" smtClean="0"/>
              <a:t>orientale</a:t>
            </a:r>
            <a:r>
              <a:rPr lang="nl-NL" dirty="0" smtClean="0"/>
              <a:t> ‘</a:t>
            </a:r>
            <a:r>
              <a:rPr lang="nl-NL" dirty="0" err="1" smtClean="0"/>
              <a:t>Perry’s</a:t>
            </a:r>
            <a:r>
              <a:rPr lang="nl-NL" dirty="0" smtClean="0"/>
              <a:t> White’/ Klaproos</a:t>
            </a:r>
            <a:endParaRPr lang="nl-NL" dirty="0"/>
          </a:p>
        </p:txBody>
      </p:sp>
      <p:pic>
        <p:nvPicPr>
          <p:cNvPr id="11266" name="Picture 2" descr="http://www.jeltingatuin.nl/images/Tuin%202009%201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55" y="211762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3.bp.blogspot.com/-5xA9C0UPrFE/T-hqMtDVq-I/AAAAAAAAAtw/8TTZbze_B4Q/s1600/a+DSC_0581.JPG+Mohnknospe+wei%25C3%259F+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070" y="3573016"/>
            <a:ext cx="3116610" cy="311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045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80. Papaver </a:t>
            </a:r>
            <a:r>
              <a:rPr lang="nl-NL" dirty="0" err="1" smtClean="0"/>
              <a:t>nudicaule</a:t>
            </a:r>
            <a:r>
              <a:rPr lang="nl-NL" dirty="0" smtClean="0"/>
              <a:t>/ Klaproos</a:t>
            </a:r>
            <a:endParaRPr lang="nl-NL" dirty="0"/>
          </a:p>
        </p:txBody>
      </p:sp>
      <p:pic>
        <p:nvPicPr>
          <p:cNvPr id="12290" name="Picture 2" descr="http://upload.wikimedia.org/wikipedia/commons/1/15/Papaver_nudicaule_dsc00890_cropp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57586" y="2137906"/>
            <a:ext cx="4996790" cy="383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pcweb.hobby-web.net/7103/0873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01071"/>
            <a:ext cx="4505349" cy="31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260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81. </a:t>
            </a:r>
            <a:r>
              <a:rPr lang="nl-NL" dirty="0" err="1" smtClean="0"/>
              <a:t>Phlox</a:t>
            </a:r>
            <a:r>
              <a:rPr lang="nl-NL" dirty="0" smtClean="0"/>
              <a:t> </a:t>
            </a:r>
            <a:r>
              <a:rPr lang="nl-NL" dirty="0" err="1" smtClean="0"/>
              <a:t>divaricata</a:t>
            </a:r>
            <a:r>
              <a:rPr lang="nl-NL" dirty="0" smtClean="0"/>
              <a:t> groep/ Vlambloem</a:t>
            </a:r>
            <a:endParaRPr lang="nl-NL" dirty="0"/>
          </a:p>
        </p:txBody>
      </p:sp>
      <p:pic>
        <p:nvPicPr>
          <p:cNvPr id="13314" name="Picture 2" descr="http://carolynsshadegardensdotcom.files.wordpress.com/2012/04/phlox-divaricata-blue-mo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039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82. </a:t>
            </a:r>
            <a:r>
              <a:rPr lang="nl-NL" dirty="0" err="1" smtClean="0"/>
              <a:t>Phlox</a:t>
            </a:r>
            <a:r>
              <a:rPr lang="nl-NL" dirty="0" smtClean="0"/>
              <a:t> </a:t>
            </a:r>
            <a:r>
              <a:rPr lang="nl-NL" dirty="0" err="1"/>
              <a:t>p</a:t>
            </a:r>
            <a:r>
              <a:rPr lang="nl-NL" dirty="0" err="1" smtClean="0"/>
              <a:t>aniculata</a:t>
            </a:r>
            <a:r>
              <a:rPr lang="nl-NL" dirty="0" smtClean="0"/>
              <a:t> groep/ Vlambloem</a:t>
            </a:r>
            <a:endParaRPr lang="nl-NL" dirty="0"/>
          </a:p>
        </p:txBody>
      </p:sp>
      <p:pic>
        <p:nvPicPr>
          <p:cNvPr id="14338" name="Picture 2" descr="http://www.wilsonnurseries.com/Perennials/pictures/image119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628800"/>
            <a:ext cx="3967200" cy="51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4.bp.blogspot.com/_gq4Hdh7kBDE/TRuOb7N1WSI/AAAAAAAAAL8/sBP1L-Q5Z3s/s1600/PICT0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540" y="1628799"/>
            <a:ext cx="3648136" cy="511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0418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83. </a:t>
            </a:r>
            <a:r>
              <a:rPr lang="nl-NL" dirty="0" err="1" smtClean="0"/>
              <a:t>Phlox</a:t>
            </a:r>
            <a:r>
              <a:rPr lang="nl-NL" dirty="0" smtClean="0"/>
              <a:t> </a:t>
            </a:r>
            <a:r>
              <a:rPr lang="nl-NL" dirty="0" err="1" smtClean="0"/>
              <a:t>subulata</a:t>
            </a:r>
            <a:r>
              <a:rPr lang="nl-NL" dirty="0" smtClean="0"/>
              <a:t>/ Vlambloem</a:t>
            </a:r>
            <a:endParaRPr lang="nl-NL" dirty="0"/>
          </a:p>
        </p:txBody>
      </p:sp>
      <p:pic>
        <p:nvPicPr>
          <p:cNvPr id="15362" name="Picture 2" descr="http://lve-baumschule.de/i/pflanzen/Phlox-subulata-Temiskaming__626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1720" y="1628800"/>
            <a:ext cx="5136909" cy="471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437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84. Salvia </a:t>
            </a:r>
            <a:r>
              <a:rPr lang="nl-NL" dirty="0" err="1" smtClean="0"/>
              <a:t>nemorosa</a:t>
            </a:r>
            <a:r>
              <a:rPr lang="nl-NL" dirty="0" smtClean="0"/>
              <a:t> ‘</a:t>
            </a:r>
            <a:r>
              <a:rPr lang="nl-NL" dirty="0" err="1" smtClean="0"/>
              <a:t>Mainacht</a:t>
            </a:r>
            <a:r>
              <a:rPr lang="nl-NL" dirty="0" smtClean="0"/>
              <a:t>’/ Salie</a:t>
            </a:r>
            <a:endParaRPr lang="nl-NL" dirty="0"/>
          </a:p>
        </p:txBody>
      </p:sp>
      <p:pic>
        <p:nvPicPr>
          <p:cNvPr id="16388" name="Picture 4" descr="http://metajardin.com/Mon_jardin/Par_genre/S/Salvia/Photos-Salvia/SalvSylMayNig-07-07-01-DSC0963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772816"/>
            <a:ext cx="5495383" cy="449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316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85. Salvia </a:t>
            </a:r>
            <a:r>
              <a:rPr lang="nl-NL" dirty="0" err="1"/>
              <a:t>n</a:t>
            </a:r>
            <a:r>
              <a:rPr lang="nl-NL" dirty="0" err="1" smtClean="0"/>
              <a:t>emorosa</a:t>
            </a:r>
            <a:r>
              <a:rPr lang="nl-NL" dirty="0" smtClean="0"/>
              <a:t> ‘</a:t>
            </a:r>
            <a:r>
              <a:rPr lang="nl-NL" dirty="0" err="1" smtClean="0"/>
              <a:t>Ostfriesland</a:t>
            </a:r>
            <a:r>
              <a:rPr lang="nl-NL" dirty="0" smtClean="0"/>
              <a:t>’/ Salie</a:t>
            </a:r>
            <a:endParaRPr lang="nl-NL" dirty="0"/>
          </a:p>
        </p:txBody>
      </p:sp>
      <p:pic>
        <p:nvPicPr>
          <p:cNvPr id="17410" name="Picture 2" descr="http://www.zelen.cz/images/galerie/galerie673/images/galerie/salvia_nemorosa_ostfriesland_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1916832"/>
            <a:ext cx="6096000" cy="440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338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86. Salvia </a:t>
            </a:r>
            <a:r>
              <a:rPr lang="nl-NL" dirty="0" err="1" smtClean="0"/>
              <a:t>nemorosa</a:t>
            </a:r>
            <a:r>
              <a:rPr lang="nl-NL" dirty="0"/>
              <a:t> </a:t>
            </a:r>
            <a:r>
              <a:rPr lang="nl-NL" dirty="0" smtClean="0"/>
              <a:t>‘Rose Queen’/ Salie</a:t>
            </a:r>
            <a:endParaRPr lang="nl-NL" dirty="0"/>
          </a:p>
        </p:txBody>
      </p:sp>
      <p:pic>
        <p:nvPicPr>
          <p:cNvPr id="18434" name="Picture 2" descr="http://www.thienemans.com/photos/var/albums/Perennials/Salvia_nemerosa_Rose_Queen.jpg?m=13161367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5895975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0120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87. Salvia </a:t>
            </a:r>
            <a:r>
              <a:rPr lang="nl-NL" dirty="0" err="1" smtClean="0"/>
              <a:t>officinalis</a:t>
            </a:r>
            <a:r>
              <a:rPr lang="nl-NL" dirty="0" smtClean="0"/>
              <a:t>/ Salie </a:t>
            </a:r>
            <a:endParaRPr lang="nl-NL" dirty="0"/>
          </a:p>
        </p:txBody>
      </p:sp>
      <p:pic>
        <p:nvPicPr>
          <p:cNvPr id="19460" name="Picture 4" descr="http://upload.wikimedia.org/wikipedia/commons/5/5d/Salvia_officinalis_Habitus_DehesaBoyalPuertollan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25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noordwijkbuiten.files.wordpress.com/2012/06/salvia_officinalis_p11503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1986" y="3212976"/>
            <a:ext cx="4559829" cy="341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27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88. </a:t>
            </a:r>
            <a:r>
              <a:rPr lang="nl-NL" dirty="0" err="1" smtClean="0"/>
              <a:t>Sempervivum</a:t>
            </a:r>
            <a:r>
              <a:rPr lang="nl-NL" dirty="0" smtClean="0"/>
              <a:t> </a:t>
            </a:r>
            <a:r>
              <a:rPr lang="nl-NL" dirty="0" err="1" smtClean="0"/>
              <a:t>arachnoideum</a:t>
            </a:r>
            <a:r>
              <a:rPr lang="nl-NL" dirty="0" smtClean="0"/>
              <a:t>/ Spinnenwebhuislook</a:t>
            </a:r>
            <a:endParaRPr lang="nl-NL" dirty="0"/>
          </a:p>
        </p:txBody>
      </p:sp>
      <p:pic>
        <p:nvPicPr>
          <p:cNvPr id="20484" name="Picture 4" descr="http://www.hear.org/starr/images/images/plants/full/starr-070906-9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sedumphotos.net/d/3082-2/Sempervivum+arachnoideum+Emil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493" y="3284984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02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8. </a:t>
            </a:r>
            <a:r>
              <a:rPr lang="nl-NL" dirty="0" err="1" smtClean="0"/>
              <a:t>Alchemilla</a:t>
            </a:r>
            <a:r>
              <a:rPr lang="nl-NL" dirty="0" smtClean="0"/>
              <a:t> </a:t>
            </a:r>
            <a:r>
              <a:rPr lang="nl-NL" dirty="0" err="1" smtClean="0"/>
              <a:t>mollis</a:t>
            </a:r>
            <a:r>
              <a:rPr lang="nl-NL" dirty="0" smtClean="0"/>
              <a:t>/ Vrouwenmantel</a:t>
            </a:r>
            <a:endParaRPr lang="nl-NL" dirty="0"/>
          </a:p>
        </p:txBody>
      </p:sp>
      <p:pic>
        <p:nvPicPr>
          <p:cNvPr id="6146" name="Picture 2" descr="http://www.ericspies.nl/images/shop/groot/4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551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89. </a:t>
            </a:r>
            <a:r>
              <a:rPr lang="nl-NL" dirty="0" err="1" smtClean="0"/>
              <a:t>Sempervivum</a:t>
            </a:r>
            <a:r>
              <a:rPr lang="nl-NL" dirty="0" smtClean="0"/>
              <a:t> </a:t>
            </a:r>
            <a:r>
              <a:rPr lang="nl-NL" dirty="0" err="1" smtClean="0"/>
              <a:t>tectorum</a:t>
            </a:r>
            <a:r>
              <a:rPr lang="nl-NL" dirty="0" smtClean="0"/>
              <a:t>/ Huislook</a:t>
            </a:r>
            <a:endParaRPr lang="nl-NL" dirty="0"/>
          </a:p>
        </p:txBody>
      </p:sp>
      <p:pic>
        <p:nvPicPr>
          <p:cNvPr id="21506" name="Picture 2" descr="http://upload.wikimedia.org/wikipedia/commons/c/c8/Sempervivum_tectorum_01_by_Lin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41277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us.123rf.com/400wm/400/400/vladacanon9/vladacanon90609/vladacanon9060900200/564668-sempervivum-tectorum-housekee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617639" cy="24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511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90. Veronica austriaca/ Breedbladige ereprijs</a:t>
            </a:r>
            <a:endParaRPr lang="nl-NL" dirty="0"/>
          </a:p>
        </p:txBody>
      </p:sp>
      <p:pic>
        <p:nvPicPr>
          <p:cNvPr id="22530" name="Picture 2" descr="http://pics.davesgarden.com/pics/2007/04/21/nifty413/6c6b7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700808"/>
            <a:ext cx="3495521" cy="48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upload.wikimedia.org/wikipedia/commons/5/56/Veronica-officinalis-habi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3059" y="2762480"/>
            <a:ext cx="5364673" cy="377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355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91. Veronica </a:t>
            </a:r>
            <a:r>
              <a:rPr lang="nl-NL" dirty="0" err="1" smtClean="0"/>
              <a:t>spicata</a:t>
            </a:r>
            <a:r>
              <a:rPr lang="nl-NL" dirty="0" smtClean="0"/>
              <a:t>/ Ereprijs</a:t>
            </a:r>
            <a:endParaRPr lang="nl-NL" dirty="0"/>
          </a:p>
        </p:txBody>
      </p:sp>
      <p:pic>
        <p:nvPicPr>
          <p:cNvPr id="23554" name="Picture 2" descr="http://pics.davesgarden.com/pics/2007/08/01/Christabelle/882b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378361"/>
            <a:ext cx="3461391" cy="49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pics.davesgarden.com/pics/2007/07/11/KevinMc79/99469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1378361"/>
            <a:ext cx="3476351" cy="493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82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92. Veronica </a:t>
            </a:r>
            <a:r>
              <a:rPr lang="nl-NL" dirty="0" err="1" smtClean="0"/>
              <a:t>longifolia</a:t>
            </a:r>
            <a:r>
              <a:rPr lang="nl-NL" dirty="0" smtClean="0"/>
              <a:t>/ Ereprijs</a:t>
            </a:r>
            <a:endParaRPr lang="nl-NL" dirty="0"/>
          </a:p>
        </p:txBody>
      </p:sp>
      <p:pic>
        <p:nvPicPr>
          <p:cNvPr id="24578" name="Picture 2" descr="http://hortophile.files.wordpress.com/2011/07/0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13285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upload.wikimedia.org/wikipedia/commons/8/8b/Veronica-longifol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63013"/>
            <a:ext cx="2862164" cy="459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02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93. Veronica </a:t>
            </a:r>
            <a:r>
              <a:rPr lang="nl-NL" dirty="0" err="1" smtClean="0"/>
              <a:t>gentianoides</a:t>
            </a:r>
            <a:r>
              <a:rPr lang="nl-NL" dirty="0" smtClean="0"/>
              <a:t> / Ereprijs</a:t>
            </a:r>
            <a:endParaRPr lang="nl-NL" dirty="0"/>
          </a:p>
        </p:txBody>
      </p:sp>
      <p:pic>
        <p:nvPicPr>
          <p:cNvPr id="25602" name="Picture 2" descr="http://www.webphotos.com.au/photos/veronica_gentianoides_alba_4.jpg?thumb=tr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116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94. </a:t>
            </a:r>
            <a:r>
              <a:rPr lang="nl-NL" dirty="0" err="1" smtClean="0"/>
              <a:t>Vinca</a:t>
            </a:r>
            <a:r>
              <a:rPr lang="nl-NL" dirty="0" smtClean="0"/>
              <a:t> major/ Grote maagdenpalm</a:t>
            </a:r>
            <a:endParaRPr lang="nl-NL" dirty="0"/>
          </a:p>
        </p:txBody>
      </p:sp>
      <p:pic>
        <p:nvPicPr>
          <p:cNvPr id="26626" name="Picture 2" descr="http://www.csuchico.edu/bcep/species_lists/images/Vinca%20major/Vinca%20maj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lemis.com/grog/Photos/20110925/big/Vinca-major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5220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95. </a:t>
            </a:r>
            <a:r>
              <a:rPr lang="nl-NL" dirty="0" err="1" smtClean="0"/>
              <a:t>Vinca</a:t>
            </a:r>
            <a:r>
              <a:rPr lang="nl-NL" dirty="0" smtClean="0"/>
              <a:t> minor/ Kleine maagdenpalm</a:t>
            </a:r>
            <a:endParaRPr lang="nl-NL" dirty="0"/>
          </a:p>
        </p:txBody>
      </p:sp>
      <p:pic>
        <p:nvPicPr>
          <p:cNvPr id="27650" name="Picture 2" descr="http://upload.wikimedia.org/wikipedia/commons/3/36/Vinca_minor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556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www.kuleuven-kulak.be/bioweb/photos/V/Vinca%20minor-DSC00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55840" cy="349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1073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96. </a:t>
            </a:r>
            <a:r>
              <a:rPr lang="nl-NL" dirty="0" err="1" smtClean="0"/>
              <a:t>Vinca</a:t>
            </a:r>
            <a:r>
              <a:rPr lang="nl-NL" dirty="0" smtClean="0"/>
              <a:t> minor ‘</a:t>
            </a:r>
            <a:r>
              <a:rPr lang="nl-NL" dirty="0" err="1" smtClean="0"/>
              <a:t>Atropurpurea</a:t>
            </a:r>
            <a:r>
              <a:rPr lang="nl-NL" dirty="0" smtClean="0"/>
              <a:t>’/ Kleine maagdenpalm</a:t>
            </a:r>
            <a:endParaRPr lang="nl-NL" dirty="0"/>
          </a:p>
        </p:txBody>
      </p:sp>
      <p:pic>
        <p:nvPicPr>
          <p:cNvPr id="28674" name="Picture 2" descr="http://www.baizas.lv/img/gallery/kapmirte_mazaa_violetaa_atropurpu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18" y="1916832"/>
            <a:ext cx="60579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chum.bplaced.net/wp-content/gallery/barvinok/atropurpurea-u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409387"/>
            <a:ext cx="4139952" cy="30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570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97. </a:t>
            </a:r>
            <a:r>
              <a:rPr lang="nl-NL" dirty="0" err="1" smtClean="0"/>
              <a:t>Vinca</a:t>
            </a:r>
            <a:r>
              <a:rPr lang="nl-NL" dirty="0" smtClean="0"/>
              <a:t> minor ‘</a:t>
            </a:r>
            <a:r>
              <a:rPr lang="nl-NL" dirty="0" err="1" smtClean="0"/>
              <a:t>Argenteovariegata</a:t>
            </a:r>
            <a:r>
              <a:rPr lang="nl-NL" dirty="0" smtClean="0"/>
              <a:t>’/ Kleine maagdenpalm</a:t>
            </a:r>
            <a:endParaRPr lang="nl-NL" dirty="0"/>
          </a:p>
        </p:txBody>
      </p:sp>
      <p:pic>
        <p:nvPicPr>
          <p:cNvPr id="29698" name="Picture 2" descr="http://1.bp.blogspot.com/-va931R37_38/T2Dfs63HOzI/AAAAAAAAB1w/dN8RSJsDvto/s1600/15+March+SDC175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soquelnursery.com/images/vinca_minor_ralph_shugart_050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663026"/>
            <a:ext cx="3863752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902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717</Words>
  <Application>Microsoft Office PowerPoint</Application>
  <PresentationFormat>Diavoorstelling (4:3)</PresentationFormat>
  <Paragraphs>98</Paragraphs>
  <Slides>98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98</vt:i4>
      </vt:variant>
    </vt:vector>
  </HeadingPairs>
  <TitlesOfParts>
    <vt:vector size="99" baseType="lpstr">
      <vt:lpstr>Kantoorthema</vt:lpstr>
      <vt:lpstr>Vaste planten</vt:lpstr>
      <vt:lpstr>1. Aconitum cammarum ‘Bicolor’/ Monnikskap</vt:lpstr>
      <vt:lpstr>2. Aconitum carmichaelii ‘Arendsii’/ Monnikskap</vt:lpstr>
      <vt:lpstr>3. Aconitum ‘lamarckii’/ Monnikskap</vt:lpstr>
      <vt:lpstr>4. Aconitum septentrionale ‘Ivorine’/ Monnikskap</vt:lpstr>
      <vt:lpstr>5. Alcea rosea ‘Pleniflora’/ Stokroos</vt:lpstr>
      <vt:lpstr>6. Alcea rosea ‘Nigra’/ Stokroos</vt:lpstr>
      <vt:lpstr>7. Alcea ficifolia / Stokroos</vt:lpstr>
      <vt:lpstr>8. Alchemilla mollis/ Vrouwenmantel</vt:lpstr>
      <vt:lpstr>9. Alchemilla erythropoda</vt:lpstr>
      <vt:lpstr>10. Aster alpinus/ Alpenaster</vt:lpstr>
      <vt:lpstr>11. Aster ericoides/ Aster</vt:lpstr>
      <vt:lpstr>12. Aster Dumosus Hybriden / Aster</vt:lpstr>
      <vt:lpstr>13. Aster novae – angliae / Herfstaster</vt:lpstr>
      <vt:lpstr>14. Campanula carpatica/ Karpatenklokje</vt:lpstr>
      <vt:lpstr>15. Campanula glomerata ‘Superba’/ Kluwenklokje</vt:lpstr>
      <vt:lpstr>16. Campanula lactiflora / Klokjesbloem</vt:lpstr>
      <vt:lpstr>17. Campanula persicifolia/ Perzikklokje</vt:lpstr>
      <vt:lpstr>18. Campanula portenschlagiana / Klokjesbloem</vt:lpstr>
      <vt:lpstr>19. Campanula poscharskyana / Klokjesbloem</vt:lpstr>
      <vt:lpstr>20. Centaurea dealbata / Korenbloem</vt:lpstr>
      <vt:lpstr>21. Centaurea montana / Bergkorenbloem</vt:lpstr>
      <vt:lpstr>22. Centaurea macrocephala/ Korenbloem</vt:lpstr>
      <vt:lpstr>23. Coreopsis rosea ‘American Dream’/ Meisjesogen</vt:lpstr>
      <vt:lpstr>24. Coreopsis verticillata ‘Moonbeam’/ Meisjesogen</vt:lpstr>
      <vt:lpstr>25. Coreopsis lanceolata ‘Babygold’/ meisjesogen</vt:lpstr>
      <vt:lpstr>26. Coreopsis grandiflora ‘Badengold’/ Meisjesogen</vt:lpstr>
      <vt:lpstr>27. Delphinium Pacific Giant Hybriden/ Ridderspoor</vt:lpstr>
      <vt:lpstr>28. Delphinium ruysii ‘Pink Sensation’ / Ridderspoor</vt:lpstr>
      <vt:lpstr>29. Dicentra formosa ‘Langtrees’/ Gebroken hartje</vt:lpstr>
      <vt:lpstr>30. Dicentra formosa ‘Luxuriant’/ Gebroken hartje</vt:lpstr>
      <vt:lpstr>31. Dicentra spectabilis</vt:lpstr>
      <vt:lpstr>32. Echinacea purpurea ‘Magnus’/ Rode zonnehoed</vt:lpstr>
      <vt:lpstr>33. Echinacea purpurea ‘White Swan’/  Zonnehoed</vt:lpstr>
      <vt:lpstr>34. Eupatorium  cannabinum/ Koninginnekruid, Leverkruid</vt:lpstr>
      <vt:lpstr>35. Eupatorium maculatum/ Koninginnekruid, Leverkruid</vt:lpstr>
      <vt:lpstr>36. Eupatorium rugosum ‘Chocolate’/ Koninginnekruid/ Leverkruid</vt:lpstr>
      <vt:lpstr>37. Euphorbia amygdaloides ‘Purpurea’/ Wolfsmelk</vt:lpstr>
      <vt:lpstr>38. Euphorbia amygdaloides var. robbiae/ Wolfsmelk</vt:lpstr>
      <vt:lpstr>39. Euphorbia cyparissias/ Wolfsmelk</vt:lpstr>
      <vt:lpstr>40. Euphorbia griffithii ‘Fireglow’/ Wolfsmelk</vt:lpstr>
      <vt:lpstr>41. Euphorbia myrsinites/ Wolfsmelk</vt:lpstr>
      <vt:lpstr>42. Geranium himalayense/ Ooievaarsbek</vt:lpstr>
      <vt:lpstr>43. Geranium oxonianum/ Ooievaarsbek</vt:lpstr>
      <vt:lpstr>44. Geranium phaeum/ Donkere ooievaarsbek</vt:lpstr>
      <vt:lpstr>45. Geranium pratense/ Beemdooievaarsbek</vt:lpstr>
      <vt:lpstr>46. Geranium sanguineum/ Bloedrode ooievaarsbek</vt:lpstr>
      <vt:lpstr>47. Geranium ‘Brookside’/ Ooievaarsbek</vt:lpstr>
      <vt:lpstr>48. Gypsophila paniculata ‘Bristol Fairy’/ Gipskruid</vt:lpstr>
      <vt:lpstr>49. Gypsophila ‘Rosenschleier’/ Gipskruid</vt:lpstr>
      <vt:lpstr>50. Gypsophila repens ‘Rosea’/ Kruipend gipskruid</vt:lpstr>
      <vt:lpstr>51. Helianthemum ‘Lawrenson’s Pink’/ Zonneroosje</vt:lpstr>
      <vt:lpstr>52. Helianthemum ‘The Bride’/ Zonneroosje</vt:lpstr>
      <vt:lpstr>53. Helianthemum ‘Golden Queen’/ Zonneroosje</vt:lpstr>
      <vt:lpstr>54. Helianthemum ‘Henfield Brillant’/ Zonneroosje</vt:lpstr>
      <vt:lpstr>55. Helianthemum ‘Amabile Plenum’/ Zonneroosje</vt:lpstr>
      <vt:lpstr>56. Hosta fortunei/ Hosta, hartlelie</vt:lpstr>
      <vt:lpstr>57. Hosta sieboldiana ‘Elegans’/ Hosta, hartlelie</vt:lpstr>
      <vt:lpstr>58. Hosta tardiana ‘Halcyon’/ Hosta, hartlelie</vt:lpstr>
      <vt:lpstr>59. Lavandula angustifolia ‘hidcote’/ Lavendel</vt:lpstr>
      <vt:lpstr>60. Lavandula angustifolia ‘munstead’/ Lavendel</vt:lpstr>
      <vt:lpstr>61. Lavandula stoechas / Lavendel</vt:lpstr>
      <vt:lpstr>62. Lavatera ‘Rosea’/ Struikmalva</vt:lpstr>
      <vt:lpstr>63. Lavatera ‘Barnsley’/ Struikmalva</vt:lpstr>
      <vt:lpstr>64. Lavatera ‘Burgundy Wine’/ Struikmalva</vt:lpstr>
      <vt:lpstr>65. Lavatera ‘Ice Cool’/ Struikmalva </vt:lpstr>
      <vt:lpstr>66. Liatris spicata/ Prachtkaars</vt:lpstr>
      <vt:lpstr>67. Liatris spicata ‘Alba’ / Prachtkaars</vt:lpstr>
      <vt:lpstr>68. Lupinus ‘The Governor’/ Lupine</vt:lpstr>
      <vt:lpstr>69. Lupinus ‘Noblemaiden’/ Lupine</vt:lpstr>
      <vt:lpstr>70. Lupinus ‘My Castle’/ Lupine</vt:lpstr>
      <vt:lpstr>71. Lupinus ‘Chandelier’/ Lupine</vt:lpstr>
      <vt:lpstr>72. Lupinus ‘The Chatelaine’/ Lupine</vt:lpstr>
      <vt:lpstr>73. Lysimachia nummularia/ Penningkruid</vt:lpstr>
      <vt:lpstr>74. Lysimachia punctata/ Puntwederik</vt:lpstr>
      <vt:lpstr>75. Lysimachia clethroides/ Wederik</vt:lpstr>
      <vt:lpstr>76. Nepeta x faassenii ‘Six Hills Giant’/ Kattekruid</vt:lpstr>
      <vt:lpstr>77. Nepeta nervosa/ Kattekruid</vt:lpstr>
      <vt:lpstr>78. Papaver orientale ‘Brilliant’/ Klaproos</vt:lpstr>
      <vt:lpstr>79. Papaver orientale ‘Perry’s White’/ Klaproos</vt:lpstr>
      <vt:lpstr>80. Papaver nudicaule/ Klaproos</vt:lpstr>
      <vt:lpstr>81. Phlox divaricata groep/ Vlambloem</vt:lpstr>
      <vt:lpstr>82. Phlox paniculata groep/ Vlambloem</vt:lpstr>
      <vt:lpstr>83. Phlox subulata/ Vlambloem</vt:lpstr>
      <vt:lpstr>84. Salvia nemorosa ‘Mainacht’/ Salie</vt:lpstr>
      <vt:lpstr>85. Salvia nemorosa ‘Ostfriesland’/ Salie</vt:lpstr>
      <vt:lpstr>86. Salvia nemorosa ‘Rose Queen’/ Salie</vt:lpstr>
      <vt:lpstr>87. Salvia officinalis/ Salie </vt:lpstr>
      <vt:lpstr>88. Sempervivum arachnoideum/ Spinnenwebhuislook</vt:lpstr>
      <vt:lpstr>89. Sempervivum tectorum/ Huislook</vt:lpstr>
      <vt:lpstr>90. Veronica austriaca/ Breedbladige ereprijs</vt:lpstr>
      <vt:lpstr>91. Veronica spicata/ Ereprijs</vt:lpstr>
      <vt:lpstr>92. Veronica longifolia/ Ereprijs</vt:lpstr>
      <vt:lpstr>93. Veronica gentianoides / Ereprijs</vt:lpstr>
      <vt:lpstr>94. Vinca major/ Grote maagdenpalm</vt:lpstr>
      <vt:lpstr>95. Vinca minor/ Kleine maagdenpalm</vt:lpstr>
      <vt:lpstr>96. Vinca minor ‘Atropurpurea’/ Kleine maagdenpalm</vt:lpstr>
      <vt:lpstr>97. Vinca minor ‘Argenteovariegata’/ Kleine maagdenpalm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admin</cp:lastModifiedBy>
  <cp:revision>4</cp:revision>
  <dcterms:created xsi:type="dcterms:W3CDTF">2016-02-17T14:42:08Z</dcterms:created>
  <dcterms:modified xsi:type="dcterms:W3CDTF">2016-02-17T14:45:11Z</dcterms:modified>
</cp:coreProperties>
</file>